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2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3.xml" ContentType="application/vnd.openxmlformats-officedocument.presentationml.notesSlide+xml"/>
  <Override PartName="/ppt/theme/themeOverride4.xml" ContentType="application/vnd.openxmlformats-officedocument.themeOverride+xml"/>
  <Override PartName="/ppt/notesSlides/notesSlide4.xml" ContentType="application/vnd.openxmlformats-officedocument.presentationml.notesSlide+xml"/>
  <Override PartName="/ppt/theme/themeOverride5.xml" ContentType="application/vnd.openxmlformats-officedocument.themeOverride+xml"/>
  <Override PartName="/ppt/notesSlides/notesSlide5.xml" ContentType="application/vnd.openxmlformats-officedocument.presentationml.notesSlide+xml"/>
  <Override PartName="/ppt/theme/themeOverride6.xml" ContentType="application/vnd.openxmlformats-officedocument.themeOverride+xml"/>
  <Override PartName="/ppt/notesSlides/notesSlide6.xml" ContentType="application/vnd.openxmlformats-officedocument.presentationml.notesSlide+xml"/>
  <Override PartName="/ppt/theme/themeOverride7.xml" ContentType="application/vnd.openxmlformats-officedocument.themeOverride+xml"/>
  <Override PartName="/ppt/notesSlides/notesSlide7.xml" ContentType="application/vnd.openxmlformats-officedocument.presentationml.notesSlide+xml"/>
  <Override PartName="/ppt/theme/themeOverride8.xml" ContentType="application/vnd.openxmlformats-officedocument.themeOverride+xml"/>
  <Override PartName="/ppt/notesSlides/notesSlide8.xml" ContentType="application/vnd.openxmlformats-officedocument.presentationml.notesSlide+xml"/>
  <Override PartName="/ppt/theme/themeOverride9.xml" ContentType="application/vnd.openxmlformats-officedocument.themeOverride+xml"/>
  <Override PartName="/ppt/notesSlides/notesSlide9.xml" ContentType="application/vnd.openxmlformats-officedocument.presentationml.notesSlide+xml"/>
  <Override PartName="/ppt/theme/themeOverride10.xml" ContentType="application/vnd.openxmlformats-officedocument.themeOverride+xml"/>
  <Override PartName="/ppt/notesSlides/notesSlide10.xml" ContentType="application/vnd.openxmlformats-officedocument.presentationml.notesSlide+xml"/>
  <Override PartName="/ppt/theme/themeOverride11.xml" ContentType="application/vnd.openxmlformats-officedocument.themeOverride+xml"/>
  <Override PartName="/ppt/notesSlides/notesSlide11.xml" ContentType="application/vnd.openxmlformats-officedocument.presentationml.notesSlide+xml"/>
  <Override PartName="/ppt/theme/themeOverride12.xml" ContentType="application/vnd.openxmlformats-officedocument.themeOverride+xml"/>
  <Override PartName="/ppt/notesSlides/notesSlide12.xml" ContentType="application/vnd.openxmlformats-officedocument.presentationml.notesSlide+xml"/>
  <Override PartName="/ppt/theme/themeOverride13.xml" ContentType="application/vnd.openxmlformats-officedocument.themeOverride+xml"/>
  <Override PartName="/ppt/notesSlides/notesSlide13.xml" ContentType="application/vnd.openxmlformats-officedocument.presentationml.notesSlide+xml"/>
  <Override PartName="/ppt/theme/themeOverride14.xml" ContentType="application/vnd.openxmlformats-officedocument.themeOverride+xml"/>
  <Override PartName="/ppt/notesSlides/notesSlide14.xml" ContentType="application/vnd.openxmlformats-officedocument.presentationml.notesSlide+xml"/>
  <Override PartName="/ppt/theme/themeOverride15.xml" ContentType="application/vnd.openxmlformats-officedocument.themeOverride+xml"/>
  <Override PartName="/ppt/notesSlides/notesSlide15.xml" ContentType="application/vnd.openxmlformats-officedocument.presentationml.notesSlide+xml"/>
  <Override PartName="/ppt/theme/themeOverride16.xml" ContentType="application/vnd.openxmlformats-officedocument.themeOverride+xml"/>
  <Override PartName="/ppt/notesSlides/notesSlide16.xml" ContentType="application/vnd.openxmlformats-officedocument.presentationml.notesSlide+xml"/>
  <Override PartName="/ppt/theme/themeOverride17.xml" ContentType="application/vnd.openxmlformats-officedocument.themeOverride+xml"/>
  <Override PartName="/ppt/notesSlides/notesSlide17.xml" ContentType="application/vnd.openxmlformats-officedocument.presentationml.notesSlide+xml"/>
  <Override PartName="/ppt/theme/themeOverride18.xml" ContentType="application/vnd.openxmlformats-officedocument.themeOverride+xml"/>
  <Override PartName="/ppt/notesSlides/notesSlide18.xml" ContentType="application/vnd.openxmlformats-officedocument.presentationml.notesSlide+xml"/>
  <Override PartName="/ppt/theme/themeOverride19.xml" ContentType="application/vnd.openxmlformats-officedocument.themeOverride+xml"/>
  <Override PartName="/ppt/notesSlides/notesSlide19.xml" ContentType="application/vnd.openxmlformats-officedocument.presentationml.notesSlide+xml"/>
  <Override PartName="/ppt/theme/themeOverride20.xml" ContentType="application/vnd.openxmlformats-officedocument.themeOverride+xml"/>
  <Override PartName="/ppt/notesSlides/notesSlide20.xml" ContentType="application/vnd.openxmlformats-officedocument.presentationml.notesSlide+xml"/>
  <Override PartName="/ppt/theme/themeOverride21.xml" ContentType="application/vnd.openxmlformats-officedocument.themeOverride+xml"/>
  <Override PartName="/ppt/notesSlides/notesSlide21.xml" ContentType="application/vnd.openxmlformats-officedocument.presentationml.notesSlide+xml"/>
  <Override PartName="/ppt/theme/themeOverride22.xml" ContentType="application/vnd.openxmlformats-officedocument.themeOverride+xml"/>
  <Override PartName="/ppt/notesSlides/notesSlide22.xml" ContentType="application/vnd.openxmlformats-officedocument.presentationml.notesSlide+xml"/>
  <Override PartName="/ppt/theme/themeOverride23.xml" ContentType="application/vnd.openxmlformats-officedocument.themeOverride+xml"/>
  <Override PartName="/ppt/notesSlides/notesSlide23.xml" ContentType="application/vnd.openxmlformats-officedocument.presentationml.notesSlide+xml"/>
  <Override PartName="/ppt/theme/themeOverride24.xml" ContentType="application/vnd.openxmlformats-officedocument.themeOverride+xml"/>
  <Override PartName="/ppt/notesSlides/notesSlide24.xml" ContentType="application/vnd.openxmlformats-officedocument.presentationml.notesSlide+xml"/>
  <Override PartName="/ppt/theme/themeOverride25.xml" ContentType="application/vnd.openxmlformats-officedocument.themeOverride+xml"/>
  <Override PartName="/ppt/notesSlides/notesSlide25.xml" ContentType="application/vnd.openxmlformats-officedocument.presentationml.notesSlide+xml"/>
  <Override PartName="/ppt/theme/themeOverride26.xml" ContentType="application/vnd.openxmlformats-officedocument.themeOverride+xml"/>
  <Override PartName="/ppt/notesSlides/notesSlide26.xml" ContentType="application/vnd.openxmlformats-officedocument.presentationml.notesSlide+xml"/>
  <Override PartName="/ppt/theme/themeOverride27.xml" ContentType="application/vnd.openxmlformats-officedocument.themeOverride+xml"/>
  <Override PartName="/ppt/notesSlides/notesSlide27.xml" ContentType="application/vnd.openxmlformats-officedocument.presentationml.notesSlide+xml"/>
  <Override PartName="/ppt/theme/themeOverride28.xml" ContentType="application/vnd.openxmlformats-officedocument.themeOverride+xml"/>
  <Override PartName="/ppt/notesSlides/notesSlide28.xml" ContentType="application/vnd.openxmlformats-officedocument.presentationml.notesSlide+xml"/>
  <Override PartName="/ppt/theme/themeOverride29.xml" ContentType="application/vnd.openxmlformats-officedocument.themeOverride+xml"/>
  <Override PartName="/ppt/notesSlides/notesSlide29.xml" ContentType="application/vnd.openxmlformats-officedocument.presentationml.notesSlide+xml"/>
  <Override PartName="/ppt/theme/themeOverride30.xml" ContentType="application/vnd.openxmlformats-officedocument.themeOverride+xml"/>
  <Override PartName="/ppt/notesSlides/notesSlide30.xml" ContentType="application/vnd.openxmlformats-officedocument.presentationml.notesSlide+xml"/>
  <Override PartName="/ppt/theme/themeOverride31.xml" ContentType="application/vnd.openxmlformats-officedocument.themeOverride+xml"/>
  <Override PartName="/ppt/notesSlides/notesSlide31.xml" ContentType="application/vnd.openxmlformats-officedocument.presentationml.notesSlide+xml"/>
  <Override PartName="/ppt/theme/themeOverride32.xml" ContentType="application/vnd.openxmlformats-officedocument.themeOverride+xml"/>
  <Override PartName="/ppt/notesSlides/notesSlide32.xml" ContentType="application/vnd.openxmlformats-officedocument.presentationml.notesSlide+xml"/>
  <Override PartName="/ppt/theme/themeOverride33.xml" ContentType="application/vnd.openxmlformats-officedocument.themeOverride+xml"/>
  <Override PartName="/ppt/notesSlides/notesSlide33.xml" ContentType="application/vnd.openxmlformats-officedocument.presentationml.notesSlide+xml"/>
  <Override PartName="/ppt/theme/themeOverride34.xml" ContentType="application/vnd.openxmlformats-officedocument.themeOverride+xml"/>
  <Override PartName="/ppt/notesSlides/notesSlide34.xml" ContentType="application/vnd.openxmlformats-officedocument.presentationml.notesSlide+xml"/>
  <Override PartName="/ppt/theme/themeOverride35.xml" ContentType="application/vnd.openxmlformats-officedocument.themeOverride+xml"/>
  <Override PartName="/ppt/notesSlides/notesSlide35.xml" ContentType="application/vnd.openxmlformats-officedocument.presentationml.notesSlide+xml"/>
  <Override PartName="/ppt/theme/themeOverride36.xml" ContentType="application/vnd.openxmlformats-officedocument.themeOverride+xml"/>
  <Override PartName="/ppt/notesSlides/notesSlide36.xml" ContentType="application/vnd.openxmlformats-officedocument.presentationml.notesSlide+xml"/>
  <Override PartName="/ppt/theme/themeOverride37.xml" ContentType="application/vnd.openxmlformats-officedocument.themeOverride+xml"/>
  <Override PartName="/ppt/notesSlides/notesSlide37.xml" ContentType="application/vnd.openxmlformats-officedocument.presentationml.notesSlide+xml"/>
  <Override PartName="/ppt/theme/themeOverride38.xml" ContentType="application/vnd.openxmlformats-officedocument.themeOverride+xml"/>
  <Override PartName="/ppt/notesSlides/notesSlide38.xml" ContentType="application/vnd.openxmlformats-officedocument.presentationml.notesSlide+xml"/>
  <Override PartName="/ppt/theme/themeOverride39.xml" ContentType="application/vnd.openxmlformats-officedocument.themeOverride+xml"/>
  <Override PartName="/ppt/notesSlides/notesSlide39.xml" ContentType="application/vnd.openxmlformats-officedocument.presentationml.notesSlide+xml"/>
  <Override PartName="/ppt/theme/themeOverride40.xml" ContentType="application/vnd.openxmlformats-officedocument.themeOverride+xml"/>
  <Override PartName="/ppt/notesSlides/notesSlide40.xml" ContentType="application/vnd.openxmlformats-officedocument.presentationml.notesSlide+xml"/>
  <Override PartName="/ppt/theme/themeOverride41.xml" ContentType="application/vnd.openxmlformats-officedocument.themeOverride+xml"/>
  <Override PartName="/ppt/notesSlides/notesSlide41.xml" ContentType="application/vnd.openxmlformats-officedocument.presentationml.notesSlide+xml"/>
  <Override PartName="/ppt/theme/themeOverride42.xml" ContentType="application/vnd.openxmlformats-officedocument.themeOverride+xml"/>
  <Override PartName="/ppt/notesSlides/notesSlide42.xml" ContentType="application/vnd.openxmlformats-officedocument.presentationml.notesSlide+xml"/>
  <Override PartName="/ppt/theme/themeOverride43.xml" ContentType="application/vnd.openxmlformats-officedocument.themeOverride+xml"/>
  <Override PartName="/ppt/notesSlides/notesSlide43.xml" ContentType="application/vnd.openxmlformats-officedocument.presentationml.notesSlide+xml"/>
  <Override PartName="/ppt/theme/themeOverride44.xml" ContentType="application/vnd.openxmlformats-officedocument.themeOverride+xml"/>
  <Override PartName="/ppt/notesSlides/notesSlide44.xml" ContentType="application/vnd.openxmlformats-officedocument.presentationml.notesSlide+xml"/>
  <Override PartName="/ppt/theme/themeOverride45.xml" ContentType="application/vnd.openxmlformats-officedocument.themeOverride+xml"/>
  <Override PartName="/ppt/notesSlides/notesSlide45.xml" ContentType="application/vnd.openxmlformats-officedocument.presentationml.notesSlide+xml"/>
  <Override PartName="/ppt/theme/themeOverride46.xml" ContentType="application/vnd.openxmlformats-officedocument.themeOverride+xml"/>
  <Override PartName="/ppt/notesSlides/notesSlide46.xml" ContentType="application/vnd.openxmlformats-officedocument.presentationml.notesSlide+xml"/>
  <Override PartName="/ppt/theme/themeOverride47.xml" ContentType="application/vnd.openxmlformats-officedocument.themeOverride+xml"/>
  <Override PartName="/ppt/notesSlides/notesSlide47.xml" ContentType="application/vnd.openxmlformats-officedocument.presentationml.notesSlide+xml"/>
  <Override PartName="/ppt/theme/themeOverride48.xml" ContentType="application/vnd.openxmlformats-officedocument.themeOverride+xml"/>
  <Override PartName="/ppt/notesSlides/notesSlide48.xml" ContentType="application/vnd.openxmlformats-officedocument.presentationml.notesSlide+xml"/>
  <Override PartName="/ppt/theme/themeOverride49.xml" ContentType="application/vnd.openxmlformats-officedocument.themeOverride+xml"/>
  <Override PartName="/ppt/notesSlides/notesSlide49.xml" ContentType="application/vnd.openxmlformats-officedocument.presentationml.notesSlide+xml"/>
  <Override PartName="/ppt/theme/themeOverride50.xml" ContentType="application/vnd.openxmlformats-officedocument.themeOverride+xml"/>
  <Override PartName="/ppt/notesSlides/notesSlide50.xml" ContentType="application/vnd.openxmlformats-officedocument.presentationml.notesSlide+xml"/>
  <Override PartName="/ppt/theme/themeOverride51.xml" ContentType="application/vnd.openxmlformats-officedocument.themeOverride+xml"/>
  <Override PartName="/ppt/notesSlides/notesSlide51.xml" ContentType="application/vnd.openxmlformats-officedocument.presentationml.notesSlide+xml"/>
  <Override PartName="/ppt/theme/themeOverride52.xml" ContentType="application/vnd.openxmlformats-officedocument.themeOverride+xml"/>
  <Override PartName="/ppt/notesSlides/notesSlide52.xml" ContentType="application/vnd.openxmlformats-officedocument.presentationml.notesSlide+xml"/>
  <Override PartName="/ppt/theme/themeOverride53.xml" ContentType="application/vnd.openxmlformats-officedocument.themeOverride+xml"/>
  <Override PartName="/ppt/notesSlides/notesSlide53.xml" ContentType="application/vnd.openxmlformats-officedocument.presentationml.notesSlide+xml"/>
  <Override PartName="/ppt/theme/themeOverride54.xml" ContentType="application/vnd.openxmlformats-officedocument.themeOverride+xml"/>
  <Override PartName="/ppt/notesSlides/notesSlide54.xml" ContentType="application/vnd.openxmlformats-officedocument.presentationml.notesSlide+xml"/>
  <Override PartName="/ppt/theme/themeOverride55.xml" ContentType="application/vnd.openxmlformats-officedocument.themeOverride+xml"/>
  <Override PartName="/ppt/notesSlides/notesSlide55.xml" ContentType="application/vnd.openxmlformats-officedocument.presentationml.notesSlide+xml"/>
  <Override PartName="/ppt/theme/themeOverride56.xml" ContentType="application/vnd.openxmlformats-officedocument.themeOverride+xml"/>
  <Override PartName="/ppt/notesSlides/notesSlide56.xml" ContentType="application/vnd.openxmlformats-officedocument.presentationml.notesSlide+xml"/>
  <Override PartName="/ppt/theme/themeOverride57.xml" ContentType="application/vnd.openxmlformats-officedocument.themeOverride+xml"/>
  <Override PartName="/ppt/notesSlides/notesSlide57.xml" ContentType="application/vnd.openxmlformats-officedocument.presentationml.notesSlide+xml"/>
  <Override PartName="/ppt/theme/themeOverride58.xml" ContentType="application/vnd.openxmlformats-officedocument.themeOverride+xml"/>
  <Override PartName="/ppt/notesSlides/notesSlide58.xml" ContentType="application/vnd.openxmlformats-officedocument.presentationml.notesSlide+xml"/>
  <Override PartName="/ppt/theme/themeOverride59.xml" ContentType="application/vnd.openxmlformats-officedocument.themeOverride+xml"/>
  <Override PartName="/ppt/notesSlides/notesSlide59.xml" ContentType="application/vnd.openxmlformats-officedocument.presentationml.notesSlide+xml"/>
  <Override PartName="/ppt/theme/themeOverride60.xml" ContentType="application/vnd.openxmlformats-officedocument.themeOverride+xml"/>
  <Override PartName="/ppt/notesSlides/notesSlide60.xml" ContentType="application/vnd.openxmlformats-officedocument.presentationml.notesSlide+xml"/>
  <Override PartName="/ppt/theme/themeOverride61.xml" ContentType="application/vnd.openxmlformats-officedocument.themeOverride+xml"/>
  <Override PartName="/ppt/notesSlides/notesSlide61.xml" ContentType="application/vnd.openxmlformats-officedocument.presentationml.notesSlide+xml"/>
  <Override PartName="/ppt/theme/themeOverride62.xml" ContentType="application/vnd.openxmlformats-officedocument.themeOverride+xml"/>
  <Override PartName="/ppt/notesSlides/notesSlide62.xml" ContentType="application/vnd.openxmlformats-officedocument.presentationml.notesSlide+xml"/>
  <Override PartName="/ppt/theme/themeOverride63.xml" ContentType="application/vnd.openxmlformats-officedocument.themeOverride+xml"/>
  <Override PartName="/ppt/notesSlides/notesSlide63.xml" ContentType="application/vnd.openxmlformats-officedocument.presentationml.notesSlide+xml"/>
  <Override PartName="/ppt/theme/themeOverride64.xml" ContentType="application/vnd.openxmlformats-officedocument.themeOverride+xml"/>
  <Override PartName="/ppt/notesSlides/notesSlide64.xml" ContentType="application/vnd.openxmlformats-officedocument.presentationml.notesSlide+xml"/>
  <Override PartName="/ppt/theme/themeOverride65.xml" ContentType="application/vnd.openxmlformats-officedocument.themeOverride+xml"/>
  <Override PartName="/ppt/notesSlides/notesSlide65.xml" ContentType="application/vnd.openxmlformats-officedocument.presentationml.notesSlide+xml"/>
  <Override PartName="/ppt/theme/themeOverride66.xml" ContentType="application/vnd.openxmlformats-officedocument.themeOverride+xml"/>
  <Override PartName="/ppt/notesSlides/notesSlide66.xml" ContentType="application/vnd.openxmlformats-officedocument.presentationml.notesSlide+xml"/>
  <Override PartName="/ppt/theme/themeOverride67.xml" ContentType="application/vnd.openxmlformats-officedocument.themeOverride+xml"/>
  <Override PartName="/ppt/notesSlides/notesSlide67.xml" ContentType="application/vnd.openxmlformats-officedocument.presentationml.notesSlide+xml"/>
  <Override PartName="/ppt/theme/themeOverride68.xml" ContentType="application/vnd.openxmlformats-officedocument.themeOverride+xml"/>
  <Override PartName="/ppt/notesSlides/notesSlide68.xml" ContentType="application/vnd.openxmlformats-officedocument.presentationml.notesSlide+xml"/>
  <Override PartName="/ppt/theme/themeOverride69.xml" ContentType="application/vnd.openxmlformats-officedocument.themeOverride+xml"/>
  <Override PartName="/ppt/notesSlides/notesSlide69.xml" ContentType="application/vnd.openxmlformats-officedocument.presentationml.notesSlide+xml"/>
  <Override PartName="/ppt/theme/themeOverride70.xml" ContentType="application/vnd.openxmlformats-officedocument.themeOverride+xml"/>
  <Override PartName="/ppt/notesSlides/notesSlide7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48" r:id="rId1"/>
  </p:sldMasterIdLst>
  <p:notesMasterIdLst>
    <p:notesMasterId r:id="rId75"/>
  </p:notesMasterIdLst>
  <p:handoutMasterIdLst>
    <p:handoutMasterId r:id="rId76"/>
  </p:handoutMasterIdLst>
  <p:sldIdLst>
    <p:sldId id="258" r:id="rId2"/>
    <p:sldId id="256" r:id="rId3"/>
    <p:sldId id="259" r:id="rId4"/>
    <p:sldId id="605" r:id="rId5"/>
    <p:sldId id="549" r:id="rId6"/>
    <p:sldId id="550" r:id="rId7"/>
    <p:sldId id="551" r:id="rId8"/>
    <p:sldId id="552" r:id="rId9"/>
    <p:sldId id="553" r:id="rId10"/>
    <p:sldId id="554" r:id="rId11"/>
    <p:sldId id="548" r:id="rId12"/>
    <p:sldId id="625" r:id="rId13"/>
    <p:sldId id="630" r:id="rId14"/>
    <p:sldId id="631" r:id="rId15"/>
    <p:sldId id="624" r:id="rId16"/>
    <p:sldId id="555" r:id="rId17"/>
    <p:sldId id="556" r:id="rId18"/>
    <p:sldId id="557" r:id="rId19"/>
    <p:sldId id="559" r:id="rId20"/>
    <p:sldId id="626" r:id="rId21"/>
    <p:sldId id="560" r:id="rId22"/>
    <p:sldId id="627" r:id="rId23"/>
    <p:sldId id="561" r:id="rId24"/>
    <p:sldId id="562" r:id="rId25"/>
    <p:sldId id="629" r:id="rId26"/>
    <p:sldId id="628" r:id="rId27"/>
    <p:sldId id="563" r:id="rId28"/>
    <p:sldId id="565" r:id="rId29"/>
    <p:sldId id="566" r:id="rId30"/>
    <p:sldId id="564" r:id="rId31"/>
    <p:sldId id="568" r:id="rId32"/>
    <p:sldId id="567" r:id="rId33"/>
    <p:sldId id="569" r:id="rId34"/>
    <p:sldId id="632" r:id="rId35"/>
    <p:sldId id="633" r:id="rId36"/>
    <p:sldId id="570" r:id="rId37"/>
    <p:sldId id="573" r:id="rId38"/>
    <p:sldId id="575" r:id="rId39"/>
    <p:sldId id="606" r:id="rId40"/>
    <p:sldId id="607" r:id="rId41"/>
    <p:sldId id="608" r:id="rId42"/>
    <p:sldId id="609" r:id="rId43"/>
    <p:sldId id="574" r:id="rId44"/>
    <p:sldId id="576" r:id="rId45"/>
    <p:sldId id="577" r:id="rId46"/>
    <p:sldId id="636" r:id="rId47"/>
    <p:sldId id="578" r:id="rId48"/>
    <p:sldId id="612" r:id="rId49"/>
    <p:sldId id="611" r:id="rId50"/>
    <p:sldId id="579" r:id="rId51"/>
    <p:sldId id="580" r:id="rId52"/>
    <p:sldId id="581" r:id="rId53"/>
    <p:sldId id="582" r:id="rId54"/>
    <p:sldId id="583" r:id="rId55"/>
    <p:sldId id="584" r:id="rId56"/>
    <p:sldId id="585" r:id="rId57"/>
    <p:sldId id="613" r:id="rId58"/>
    <p:sldId id="614" r:id="rId59"/>
    <p:sldId id="586" r:id="rId60"/>
    <p:sldId id="615" r:id="rId61"/>
    <p:sldId id="616" r:id="rId62"/>
    <p:sldId id="617" r:id="rId63"/>
    <p:sldId id="618" r:id="rId64"/>
    <p:sldId id="619" r:id="rId65"/>
    <p:sldId id="620" r:id="rId66"/>
    <p:sldId id="621" r:id="rId67"/>
    <p:sldId id="622" r:id="rId68"/>
    <p:sldId id="623" r:id="rId69"/>
    <p:sldId id="634" r:id="rId70"/>
    <p:sldId id="635" r:id="rId71"/>
    <p:sldId id="547" r:id="rId72"/>
    <p:sldId id="603" r:id="rId73"/>
    <p:sldId id="604" r:id="rId74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15000"/>
      </a:spcBef>
      <a:spcAft>
        <a:spcPct val="0"/>
      </a:spcAft>
      <a:defRPr sz="2000" kern="1200" baseline="30000">
        <a:solidFill>
          <a:schemeClr val="tx1"/>
        </a:solidFill>
        <a:latin typeface="Times New Roman" charset="0"/>
        <a:ea typeface="+mn-ea"/>
        <a:cs typeface="+mn-cs"/>
      </a:defRPr>
    </a:lvl1pPr>
    <a:lvl2pPr marL="457200" algn="l" rtl="0" eaLnBrk="0" fontAlgn="base" hangingPunct="0">
      <a:spcBef>
        <a:spcPct val="15000"/>
      </a:spcBef>
      <a:spcAft>
        <a:spcPct val="0"/>
      </a:spcAft>
      <a:defRPr sz="2000" kern="1200" baseline="30000">
        <a:solidFill>
          <a:schemeClr val="tx1"/>
        </a:solidFill>
        <a:latin typeface="Times New Roman" charset="0"/>
        <a:ea typeface="+mn-ea"/>
        <a:cs typeface="+mn-cs"/>
      </a:defRPr>
    </a:lvl2pPr>
    <a:lvl3pPr marL="914400" algn="l" rtl="0" eaLnBrk="0" fontAlgn="base" hangingPunct="0">
      <a:spcBef>
        <a:spcPct val="15000"/>
      </a:spcBef>
      <a:spcAft>
        <a:spcPct val="0"/>
      </a:spcAft>
      <a:defRPr sz="2000" kern="1200" baseline="30000">
        <a:solidFill>
          <a:schemeClr val="tx1"/>
        </a:solidFill>
        <a:latin typeface="Times New Roman" charset="0"/>
        <a:ea typeface="+mn-ea"/>
        <a:cs typeface="+mn-cs"/>
      </a:defRPr>
    </a:lvl3pPr>
    <a:lvl4pPr marL="1371600" algn="l" rtl="0" eaLnBrk="0" fontAlgn="base" hangingPunct="0">
      <a:spcBef>
        <a:spcPct val="15000"/>
      </a:spcBef>
      <a:spcAft>
        <a:spcPct val="0"/>
      </a:spcAft>
      <a:defRPr sz="2000" kern="1200" baseline="30000">
        <a:solidFill>
          <a:schemeClr val="tx1"/>
        </a:solidFill>
        <a:latin typeface="Times New Roman" charset="0"/>
        <a:ea typeface="+mn-ea"/>
        <a:cs typeface="+mn-cs"/>
      </a:defRPr>
    </a:lvl4pPr>
    <a:lvl5pPr marL="1828800" algn="l" rtl="0" eaLnBrk="0" fontAlgn="base" hangingPunct="0">
      <a:spcBef>
        <a:spcPct val="15000"/>
      </a:spcBef>
      <a:spcAft>
        <a:spcPct val="0"/>
      </a:spcAft>
      <a:defRPr sz="2000" kern="1200" baseline="30000">
        <a:solidFill>
          <a:schemeClr val="tx1"/>
        </a:solidFill>
        <a:latin typeface="Times New Roman" charset="0"/>
        <a:ea typeface="+mn-ea"/>
        <a:cs typeface="+mn-cs"/>
      </a:defRPr>
    </a:lvl5pPr>
    <a:lvl6pPr marL="2286000" algn="l" defTabSz="914400" rtl="0" eaLnBrk="1" latinLnBrk="0" hangingPunct="1">
      <a:defRPr sz="2000" kern="1200" baseline="30000">
        <a:solidFill>
          <a:schemeClr val="tx1"/>
        </a:solidFill>
        <a:latin typeface="Times New Roman" charset="0"/>
        <a:ea typeface="+mn-ea"/>
        <a:cs typeface="+mn-cs"/>
      </a:defRPr>
    </a:lvl6pPr>
    <a:lvl7pPr marL="2743200" algn="l" defTabSz="914400" rtl="0" eaLnBrk="1" latinLnBrk="0" hangingPunct="1">
      <a:defRPr sz="2000" kern="1200" baseline="30000">
        <a:solidFill>
          <a:schemeClr val="tx1"/>
        </a:solidFill>
        <a:latin typeface="Times New Roman" charset="0"/>
        <a:ea typeface="+mn-ea"/>
        <a:cs typeface="+mn-cs"/>
      </a:defRPr>
    </a:lvl7pPr>
    <a:lvl8pPr marL="3200400" algn="l" defTabSz="914400" rtl="0" eaLnBrk="1" latinLnBrk="0" hangingPunct="1">
      <a:defRPr sz="2000" kern="1200" baseline="30000">
        <a:solidFill>
          <a:schemeClr val="tx1"/>
        </a:solidFill>
        <a:latin typeface="Times New Roman" charset="0"/>
        <a:ea typeface="+mn-ea"/>
        <a:cs typeface="+mn-cs"/>
      </a:defRPr>
    </a:lvl8pPr>
    <a:lvl9pPr marL="3657600" algn="l" defTabSz="914400" rtl="0" eaLnBrk="1" latinLnBrk="0" hangingPunct="1">
      <a:defRPr sz="2000" kern="1200" baseline="30000">
        <a:solidFill>
          <a:schemeClr val="tx1"/>
        </a:solidFill>
        <a:latin typeface="Times New Roman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ebecca Feeney" initials="RF" lastIdx="0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E9FF"/>
    <a:srgbClr val="FFFF99"/>
    <a:srgbClr val="FFCCCC"/>
    <a:srgbClr val="93B9DF"/>
    <a:srgbClr val="B9C0F5"/>
    <a:srgbClr val="99CCFF"/>
    <a:srgbClr val="CC3300"/>
    <a:srgbClr val="E4F4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08"/>
    <p:restoredTop sz="50000" autoAdjust="0"/>
  </p:normalViewPr>
  <p:slideViewPr>
    <p:cSldViewPr>
      <p:cViewPr varScale="1">
        <p:scale>
          <a:sx n="110" d="100"/>
          <a:sy n="110" d="100"/>
        </p:scale>
        <p:origin x="1144" y="1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36" d="100"/>
          <a:sy n="36" d="100"/>
        </p:scale>
        <p:origin x="-1332" y="-8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CE9DC1-5D17-8343-AAE9-4703971F2171}" type="datetimeFigureOut">
              <a:rPr lang="en-US" smtClean="0"/>
              <a:t>3/19/18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AC45CF-263B-E34E-8FC6-03E96B600DC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19980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200" baseline="0"/>
            </a:lvl1pPr>
          </a:lstStyle>
          <a:p>
            <a:endParaRPr lang="en-US" altLang="en-US" dirty="0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1200" baseline="0"/>
            </a:lvl1pPr>
          </a:lstStyle>
          <a:p>
            <a:endParaRPr lang="en-US" altLang="en-US" dirty="0"/>
          </a:p>
        </p:txBody>
      </p:sp>
      <p:sp>
        <p:nvSpPr>
          <p:cNvPr id="614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xmlns="" val="1"/>
            </a:ext>
          </a:extLst>
        </p:spPr>
      </p:sp>
      <p:sp>
        <p:nvSpPr>
          <p:cNvPr id="614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615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200" baseline="0"/>
            </a:lvl1pPr>
          </a:lstStyle>
          <a:p>
            <a:endParaRPr lang="en-US" altLang="en-US" dirty="0"/>
          </a:p>
        </p:txBody>
      </p:sp>
      <p:sp>
        <p:nvSpPr>
          <p:cNvPr id="615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1200" baseline="0"/>
            </a:lvl1pPr>
          </a:lstStyle>
          <a:p>
            <a:fld id="{DE8D095F-C43F-4770-83C0-812A9EB73243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44001476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22499E3-56A9-410C-9DFA-E76B17E43C77}" type="slidenum">
              <a:rPr lang="en-US" altLang="en-US"/>
              <a:pPr/>
              <a:t>3</a:t>
            </a:fld>
            <a:endParaRPr lang="en-US" altLang="en-US" dirty="0"/>
          </a:p>
        </p:txBody>
      </p:sp>
      <p:sp>
        <p:nvSpPr>
          <p:cNvPr id="92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4D9C8D-B7A7-436D-9EEF-0705581407B7}" type="slidenum">
              <a:rPr lang="en-US" altLang="en-US"/>
              <a:pPr/>
              <a:t>12</a:t>
            </a:fld>
            <a:endParaRPr lang="en-US" altLang="en-US" dirty="0"/>
          </a:p>
        </p:txBody>
      </p:sp>
      <p:sp>
        <p:nvSpPr>
          <p:cNvPr id="8652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52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DE233B6-D43E-41D3-A82A-00A6BF10E11B}" type="slidenum">
              <a:rPr lang="en-US" altLang="en-US"/>
              <a:pPr/>
              <a:t>13</a:t>
            </a:fld>
            <a:endParaRPr lang="en-US" altLang="en-US" dirty="0"/>
          </a:p>
        </p:txBody>
      </p:sp>
      <p:sp>
        <p:nvSpPr>
          <p:cNvPr id="8796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96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50461D5-7E18-4E00-9BF8-A46EC90EFBE6}" type="slidenum">
              <a:rPr lang="en-US" altLang="en-US"/>
              <a:pPr/>
              <a:t>14</a:t>
            </a:fld>
            <a:endParaRPr lang="en-US" altLang="en-US" dirty="0"/>
          </a:p>
        </p:txBody>
      </p:sp>
      <p:sp>
        <p:nvSpPr>
          <p:cNvPr id="881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16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9BFD660-5393-4781-8C16-657D838D37DF}" type="slidenum">
              <a:rPr lang="en-US" altLang="en-US"/>
              <a:pPr/>
              <a:t>15</a:t>
            </a:fld>
            <a:endParaRPr lang="en-US" altLang="en-US" dirty="0"/>
          </a:p>
        </p:txBody>
      </p:sp>
      <p:sp>
        <p:nvSpPr>
          <p:cNvPr id="8632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32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088E6DB-1EEB-45EB-A422-490D8CB788E3}" type="slidenum">
              <a:rPr lang="en-US" altLang="en-US"/>
              <a:pPr/>
              <a:t>16</a:t>
            </a:fld>
            <a:endParaRPr lang="en-US" altLang="en-US" dirty="0"/>
          </a:p>
        </p:txBody>
      </p:sp>
      <p:sp>
        <p:nvSpPr>
          <p:cNvPr id="7188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88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F460AE2-4D1B-4912-A291-F1156702494F}" type="slidenum">
              <a:rPr lang="en-US" altLang="en-US"/>
              <a:pPr/>
              <a:t>17</a:t>
            </a:fld>
            <a:endParaRPr lang="en-US" altLang="en-US" dirty="0"/>
          </a:p>
        </p:txBody>
      </p:sp>
      <p:sp>
        <p:nvSpPr>
          <p:cNvPr id="720898" name="Rectangle 2050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0899" name="Rectangle 2051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770D0CD-9E1B-40FC-B259-3A8E1BDFF0DA}" type="slidenum">
              <a:rPr lang="en-US" altLang="en-US"/>
              <a:pPr/>
              <a:t>18</a:t>
            </a:fld>
            <a:endParaRPr lang="en-US" altLang="en-US" dirty="0"/>
          </a:p>
        </p:txBody>
      </p:sp>
      <p:sp>
        <p:nvSpPr>
          <p:cNvPr id="722946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2947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8900003-E56B-4936-9C1B-4DF35C35411C}" type="slidenum">
              <a:rPr lang="en-US" altLang="en-US"/>
              <a:pPr/>
              <a:t>19</a:t>
            </a:fld>
            <a:endParaRPr lang="en-US" altLang="en-US" dirty="0"/>
          </a:p>
        </p:txBody>
      </p:sp>
      <p:sp>
        <p:nvSpPr>
          <p:cNvPr id="7270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46DA10D-E7CC-4923-9759-8FC06F34EDA1}" type="slidenum">
              <a:rPr lang="en-US" altLang="en-US"/>
              <a:pPr/>
              <a:t>20</a:t>
            </a:fld>
            <a:endParaRPr lang="en-US" altLang="en-US" dirty="0"/>
          </a:p>
        </p:txBody>
      </p:sp>
      <p:sp>
        <p:nvSpPr>
          <p:cNvPr id="8693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93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97A208F-F8EF-4D2E-A3A3-E2C44409FBD5}" type="slidenum">
              <a:rPr lang="en-US" altLang="en-US"/>
              <a:pPr/>
              <a:t>21</a:t>
            </a:fld>
            <a:endParaRPr lang="en-US" altLang="en-US" dirty="0"/>
          </a:p>
        </p:txBody>
      </p:sp>
      <p:sp>
        <p:nvSpPr>
          <p:cNvPr id="729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9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E1A71BD-36ED-4988-B40D-EE55BE112407}" type="slidenum">
              <a:rPr lang="en-US" altLang="en-US"/>
              <a:pPr/>
              <a:t>4</a:t>
            </a:fld>
            <a:endParaRPr lang="en-US" altLang="en-US" dirty="0"/>
          </a:p>
        </p:txBody>
      </p:sp>
      <p:sp>
        <p:nvSpPr>
          <p:cNvPr id="8243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43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9B8A02A-A4CB-45C8-8459-BA693E20FE62}" type="slidenum">
              <a:rPr lang="en-US" altLang="en-US"/>
              <a:pPr/>
              <a:t>22</a:t>
            </a:fld>
            <a:endParaRPr lang="en-US" altLang="en-US" dirty="0"/>
          </a:p>
        </p:txBody>
      </p:sp>
      <p:sp>
        <p:nvSpPr>
          <p:cNvPr id="8714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14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C384C0C-8452-48F6-9716-39DCEF39CB6B}" type="slidenum">
              <a:rPr lang="en-US" altLang="en-US"/>
              <a:pPr/>
              <a:t>23</a:t>
            </a:fld>
            <a:endParaRPr lang="en-US" altLang="en-US" dirty="0"/>
          </a:p>
        </p:txBody>
      </p:sp>
      <p:sp>
        <p:nvSpPr>
          <p:cNvPr id="7311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11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D21F621-0C2D-434D-9F7D-C1498CDFDD38}" type="slidenum">
              <a:rPr lang="en-US" altLang="en-US"/>
              <a:pPr/>
              <a:t>24</a:t>
            </a:fld>
            <a:endParaRPr lang="en-US" altLang="en-US" dirty="0"/>
          </a:p>
        </p:txBody>
      </p:sp>
      <p:sp>
        <p:nvSpPr>
          <p:cNvPr id="733186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3187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C49CFB7-E3BC-42FC-82EE-10F89F9171B4}" type="slidenum">
              <a:rPr lang="en-US" altLang="en-US"/>
              <a:pPr/>
              <a:t>25</a:t>
            </a:fld>
            <a:endParaRPr lang="en-US" altLang="en-US" dirty="0"/>
          </a:p>
        </p:txBody>
      </p:sp>
      <p:sp>
        <p:nvSpPr>
          <p:cNvPr id="8755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55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4C4991F-1656-47A4-8ED5-7165E73EE6F5}" type="slidenum">
              <a:rPr lang="en-US" altLang="en-US"/>
              <a:pPr/>
              <a:t>26</a:t>
            </a:fld>
            <a:endParaRPr lang="en-US" altLang="en-US" dirty="0"/>
          </a:p>
        </p:txBody>
      </p:sp>
      <p:sp>
        <p:nvSpPr>
          <p:cNvPr id="8734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34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B0167F1-E3BE-4958-AFA2-B434E7D84716}" type="slidenum">
              <a:rPr lang="en-US" altLang="en-US"/>
              <a:pPr/>
              <a:t>27</a:t>
            </a:fld>
            <a:endParaRPr lang="en-US" altLang="en-US" dirty="0"/>
          </a:p>
        </p:txBody>
      </p:sp>
      <p:sp>
        <p:nvSpPr>
          <p:cNvPr id="735234" name="Rectangle 2050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5235" name="Rectangle 2051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6F233DE-F64B-4F10-88C7-83321076ECEF}" type="slidenum">
              <a:rPr lang="en-US" altLang="en-US"/>
              <a:pPr/>
              <a:t>28</a:t>
            </a:fld>
            <a:endParaRPr lang="en-US" altLang="en-US" dirty="0"/>
          </a:p>
        </p:txBody>
      </p:sp>
      <p:sp>
        <p:nvSpPr>
          <p:cNvPr id="7393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93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9A32735-10FD-43DF-9631-A2F780E327D9}" type="slidenum">
              <a:rPr lang="en-US" altLang="en-US"/>
              <a:pPr/>
              <a:t>29</a:t>
            </a:fld>
            <a:endParaRPr lang="en-US" altLang="en-US" dirty="0"/>
          </a:p>
        </p:txBody>
      </p:sp>
      <p:sp>
        <p:nvSpPr>
          <p:cNvPr id="7413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13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3235A98-9B2F-4638-8213-0009983B5AE8}" type="slidenum">
              <a:rPr lang="en-US" altLang="en-US"/>
              <a:pPr/>
              <a:t>30</a:t>
            </a:fld>
            <a:endParaRPr lang="en-US" altLang="en-US" dirty="0"/>
          </a:p>
        </p:txBody>
      </p:sp>
      <p:sp>
        <p:nvSpPr>
          <p:cNvPr id="7372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2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8F3ABD7-A510-4DD0-B53E-80DA88E3F474}" type="slidenum">
              <a:rPr lang="en-US" altLang="en-US"/>
              <a:pPr/>
              <a:t>31</a:t>
            </a:fld>
            <a:endParaRPr lang="en-US" altLang="en-US" dirty="0"/>
          </a:p>
        </p:txBody>
      </p:sp>
      <p:sp>
        <p:nvSpPr>
          <p:cNvPr id="745474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5475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3FB8026-7D7E-458A-B5BB-E04C5BA9110D}" type="slidenum">
              <a:rPr lang="en-US" altLang="en-US"/>
              <a:pPr/>
              <a:t>5</a:t>
            </a:fld>
            <a:endParaRPr lang="en-US" altLang="en-US" dirty="0"/>
          </a:p>
        </p:txBody>
      </p:sp>
      <p:sp>
        <p:nvSpPr>
          <p:cNvPr id="706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01CD00E-9D63-4670-9434-A77D3A6E8F86}" type="slidenum">
              <a:rPr lang="en-US" altLang="en-US"/>
              <a:pPr/>
              <a:t>32</a:t>
            </a:fld>
            <a:endParaRPr lang="en-US" altLang="en-US" dirty="0"/>
          </a:p>
        </p:txBody>
      </p:sp>
      <p:sp>
        <p:nvSpPr>
          <p:cNvPr id="743426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3427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9412F31-A1BC-4CB1-BF41-09DFBF17E6C4}" type="slidenum">
              <a:rPr lang="en-US" altLang="en-US"/>
              <a:pPr/>
              <a:t>33</a:t>
            </a:fld>
            <a:endParaRPr lang="en-US" altLang="en-US" dirty="0"/>
          </a:p>
        </p:txBody>
      </p:sp>
      <p:sp>
        <p:nvSpPr>
          <p:cNvPr id="7475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9412F31-A1BC-4CB1-BF41-09DFBF17E6C4}" type="slidenum">
              <a:rPr lang="en-US" altLang="en-US"/>
              <a:pPr/>
              <a:t>34</a:t>
            </a:fld>
            <a:endParaRPr lang="en-US" altLang="en-US" dirty="0"/>
          </a:p>
        </p:txBody>
      </p:sp>
      <p:sp>
        <p:nvSpPr>
          <p:cNvPr id="7475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9412F31-A1BC-4CB1-BF41-09DFBF17E6C4}" type="slidenum">
              <a:rPr lang="en-US" altLang="en-US"/>
              <a:pPr/>
              <a:t>35</a:t>
            </a:fld>
            <a:endParaRPr lang="en-US" altLang="en-US" dirty="0"/>
          </a:p>
        </p:txBody>
      </p:sp>
      <p:sp>
        <p:nvSpPr>
          <p:cNvPr id="7475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CBF9FBB-C19D-451C-A445-0905B3F08053}" type="slidenum">
              <a:rPr lang="en-US" altLang="en-US"/>
              <a:pPr/>
              <a:t>36</a:t>
            </a:fld>
            <a:endParaRPr lang="en-US" altLang="en-US" dirty="0"/>
          </a:p>
        </p:txBody>
      </p:sp>
      <p:sp>
        <p:nvSpPr>
          <p:cNvPr id="749570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9571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36AC180-3C76-42B0-9F90-7C8E1B9A8552}" type="slidenum">
              <a:rPr lang="en-US" altLang="en-US"/>
              <a:pPr/>
              <a:t>37</a:t>
            </a:fld>
            <a:endParaRPr lang="en-US" altLang="en-US" dirty="0"/>
          </a:p>
        </p:txBody>
      </p:sp>
      <p:sp>
        <p:nvSpPr>
          <p:cNvPr id="755714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5715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CE3E8A0-A385-403B-A846-5345BD31F1A2}" type="slidenum">
              <a:rPr lang="en-US" altLang="en-US"/>
              <a:pPr/>
              <a:t>38</a:t>
            </a:fld>
            <a:endParaRPr lang="en-US" altLang="en-US" dirty="0"/>
          </a:p>
        </p:txBody>
      </p:sp>
      <p:sp>
        <p:nvSpPr>
          <p:cNvPr id="7598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98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8B6468B-60EB-4785-89D0-01D245034052}" type="slidenum">
              <a:rPr lang="en-US" altLang="en-US"/>
              <a:pPr/>
              <a:t>39</a:t>
            </a:fld>
            <a:endParaRPr lang="en-US" altLang="en-US" dirty="0"/>
          </a:p>
        </p:txBody>
      </p:sp>
      <p:sp>
        <p:nvSpPr>
          <p:cNvPr id="8263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63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4715A0C-1FF6-42F3-BD12-61320AF362E3}" type="slidenum">
              <a:rPr lang="en-US" altLang="en-US"/>
              <a:pPr/>
              <a:t>40</a:t>
            </a:fld>
            <a:endParaRPr lang="en-US" altLang="en-US" dirty="0"/>
          </a:p>
        </p:txBody>
      </p:sp>
      <p:sp>
        <p:nvSpPr>
          <p:cNvPr id="8284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84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6B255FF-6F95-4365-8854-A685EF3F8D85}" type="slidenum">
              <a:rPr lang="en-US" altLang="en-US"/>
              <a:pPr/>
              <a:t>41</a:t>
            </a:fld>
            <a:endParaRPr lang="en-US" altLang="en-US" dirty="0"/>
          </a:p>
        </p:txBody>
      </p:sp>
      <p:sp>
        <p:nvSpPr>
          <p:cNvPr id="8304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04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F746BE6-1ADD-49EC-89DD-CDD280099096}" type="slidenum">
              <a:rPr lang="en-US" altLang="en-US"/>
              <a:pPr/>
              <a:t>6</a:t>
            </a:fld>
            <a:endParaRPr lang="en-US" altLang="en-US" dirty="0"/>
          </a:p>
        </p:txBody>
      </p:sp>
      <p:sp>
        <p:nvSpPr>
          <p:cNvPr id="708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86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CC52E67-52B1-4469-8FAB-C0534FF4F277}" type="slidenum">
              <a:rPr lang="en-US" altLang="en-US"/>
              <a:pPr/>
              <a:t>42</a:t>
            </a:fld>
            <a:endParaRPr lang="en-US" altLang="en-US" dirty="0"/>
          </a:p>
        </p:txBody>
      </p:sp>
      <p:sp>
        <p:nvSpPr>
          <p:cNvPr id="8325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25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DC10DC2-B399-47E7-B87E-9E8C9A6B9F8B}" type="slidenum">
              <a:rPr lang="en-US" altLang="en-US"/>
              <a:pPr/>
              <a:t>43</a:t>
            </a:fld>
            <a:endParaRPr lang="en-US" altLang="en-US" dirty="0"/>
          </a:p>
        </p:txBody>
      </p:sp>
      <p:sp>
        <p:nvSpPr>
          <p:cNvPr id="757762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763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D48ABAA-A446-4CA9-A123-7209F5918B40}" type="slidenum">
              <a:rPr lang="en-US" altLang="en-US"/>
              <a:pPr/>
              <a:t>44</a:t>
            </a:fld>
            <a:endParaRPr lang="en-US" altLang="en-US" dirty="0"/>
          </a:p>
        </p:txBody>
      </p:sp>
      <p:sp>
        <p:nvSpPr>
          <p:cNvPr id="7618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18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9BDF2F7-724C-4CE5-9F0C-67740E5FFB36}" type="slidenum">
              <a:rPr lang="en-US" altLang="en-US"/>
              <a:pPr/>
              <a:t>45</a:t>
            </a:fld>
            <a:endParaRPr lang="en-US" altLang="en-US" dirty="0"/>
          </a:p>
        </p:txBody>
      </p:sp>
      <p:sp>
        <p:nvSpPr>
          <p:cNvPr id="7639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39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83DF761-974C-4922-BCC7-DE684AE06418}" type="slidenum">
              <a:rPr lang="en-US" altLang="en-US"/>
              <a:pPr/>
              <a:t>47</a:t>
            </a:fld>
            <a:endParaRPr lang="en-US" altLang="en-US" dirty="0"/>
          </a:p>
        </p:txBody>
      </p:sp>
      <p:sp>
        <p:nvSpPr>
          <p:cNvPr id="7659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59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9C40876-0E95-43FD-AD36-E4504B095229}" type="slidenum">
              <a:rPr lang="en-US" altLang="en-US"/>
              <a:pPr/>
              <a:t>48</a:t>
            </a:fld>
            <a:endParaRPr lang="en-US" altLang="en-US" dirty="0"/>
          </a:p>
        </p:txBody>
      </p:sp>
      <p:sp>
        <p:nvSpPr>
          <p:cNvPr id="8386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86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5CE5895-DE39-4A2C-B644-AB2FF6A4C6CA}" type="slidenum">
              <a:rPr lang="en-US" altLang="en-US"/>
              <a:pPr/>
              <a:t>49</a:t>
            </a:fld>
            <a:endParaRPr lang="en-US" altLang="en-US" dirty="0"/>
          </a:p>
        </p:txBody>
      </p:sp>
      <p:sp>
        <p:nvSpPr>
          <p:cNvPr id="836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66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A7BC5A8-B252-4C67-909E-D6496486798A}" type="slidenum">
              <a:rPr lang="en-US" altLang="en-US"/>
              <a:pPr/>
              <a:t>50</a:t>
            </a:fld>
            <a:endParaRPr lang="en-US" altLang="en-US" dirty="0"/>
          </a:p>
        </p:txBody>
      </p:sp>
      <p:sp>
        <p:nvSpPr>
          <p:cNvPr id="7690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90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5278B66-5F69-4B9B-9730-8D9108EC2E9B}" type="slidenum">
              <a:rPr lang="en-US" altLang="en-US"/>
              <a:pPr/>
              <a:t>51</a:t>
            </a:fld>
            <a:endParaRPr lang="en-US" altLang="en-US" dirty="0"/>
          </a:p>
        </p:txBody>
      </p:sp>
      <p:sp>
        <p:nvSpPr>
          <p:cNvPr id="7710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10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26CBE2F-13AA-4DF9-B536-3868C22A639C}" type="slidenum">
              <a:rPr lang="en-US" altLang="en-US"/>
              <a:pPr/>
              <a:t>52</a:t>
            </a:fld>
            <a:endParaRPr lang="en-US" altLang="en-US" dirty="0"/>
          </a:p>
        </p:txBody>
      </p:sp>
      <p:sp>
        <p:nvSpPr>
          <p:cNvPr id="773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3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353C15F-11B2-4CB4-B1F5-A9B1A800A49E}" type="slidenum">
              <a:rPr lang="en-US" altLang="en-US"/>
              <a:pPr/>
              <a:t>7</a:t>
            </a:fld>
            <a:endParaRPr lang="en-US" altLang="en-US" dirty="0"/>
          </a:p>
        </p:txBody>
      </p:sp>
      <p:sp>
        <p:nvSpPr>
          <p:cNvPr id="7106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06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14F8C26-4BC8-45C9-802B-D39B61691A14}" type="slidenum">
              <a:rPr lang="en-US" altLang="en-US"/>
              <a:pPr/>
              <a:t>53</a:t>
            </a:fld>
            <a:endParaRPr lang="en-US" altLang="en-US" dirty="0"/>
          </a:p>
        </p:txBody>
      </p:sp>
      <p:sp>
        <p:nvSpPr>
          <p:cNvPr id="7751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51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9C54AE9-49C6-4E99-B7C7-9978031A880E}" type="slidenum">
              <a:rPr lang="en-US" altLang="en-US"/>
              <a:pPr/>
              <a:t>54</a:t>
            </a:fld>
            <a:endParaRPr lang="en-US" altLang="en-US" dirty="0"/>
          </a:p>
        </p:txBody>
      </p:sp>
      <p:sp>
        <p:nvSpPr>
          <p:cNvPr id="7772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7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2B0F0C9-F4AC-4D3D-AA9B-11C24AC55EC2}" type="slidenum">
              <a:rPr lang="en-US" altLang="en-US"/>
              <a:pPr/>
              <a:t>55</a:t>
            </a:fld>
            <a:endParaRPr lang="en-US" altLang="en-US" dirty="0"/>
          </a:p>
        </p:txBody>
      </p:sp>
      <p:sp>
        <p:nvSpPr>
          <p:cNvPr id="7792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92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976BAB5-256C-4600-BD68-89DFE0BE887B}" type="slidenum">
              <a:rPr lang="en-US" altLang="en-US"/>
              <a:pPr/>
              <a:t>56</a:t>
            </a:fld>
            <a:endParaRPr lang="en-US" altLang="en-US" dirty="0"/>
          </a:p>
        </p:txBody>
      </p:sp>
      <p:sp>
        <p:nvSpPr>
          <p:cNvPr id="781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1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99AD1D8-2F62-4A2B-A4A9-66EE22550AEF}" type="slidenum">
              <a:rPr lang="en-US" altLang="en-US"/>
              <a:pPr/>
              <a:t>57</a:t>
            </a:fld>
            <a:endParaRPr lang="en-US" altLang="en-US" dirty="0"/>
          </a:p>
        </p:txBody>
      </p:sp>
      <p:sp>
        <p:nvSpPr>
          <p:cNvPr id="8407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07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746514A-0D17-4EF5-A308-34D18346A997}" type="slidenum">
              <a:rPr lang="en-US" altLang="en-US"/>
              <a:pPr/>
              <a:t>58</a:t>
            </a:fld>
            <a:endParaRPr lang="en-US" altLang="en-US" dirty="0"/>
          </a:p>
        </p:txBody>
      </p:sp>
      <p:sp>
        <p:nvSpPr>
          <p:cNvPr id="8427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27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6CFB9C0-6611-444B-A198-9067F2959434}" type="slidenum">
              <a:rPr lang="en-US" altLang="en-US"/>
              <a:pPr/>
              <a:t>59</a:t>
            </a:fld>
            <a:endParaRPr lang="en-US" altLang="en-US" dirty="0"/>
          </a:p>
        </p:txBody>
      </p:sp>
      <p:sp>
        <p:nvSpPr>
          <p:cNvPr id="7833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33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DCB8414-B5A4-4885-97CB-F5FF42702A8A}" type="slidenum">
              <a:rPr lang="en-US" altLang="en-US"/>
              <a:pPr/>
              <a:t>60</a:t>
            </a:fld>
            <a:endParaRPr lang="en-US" altLang="en-US" dirty="0"/>
          </a:p>
        </p:txBody>
      </p:sp>
      <p:sp>
        <p:nvSpPr>
          <p:cNvPr id="8448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48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7363D4A-6792-4E35-94FA-D6C4A68D1AEA}" type="slidenum">
              <a:rPr lang="en-US" altLang="en-US"/>
              <a:pPr/>
              <a:t>61</a:t>
            </a:fld>
            <a:endParaRPr lang="en-US" altLang="en-US" dirty="0"/>
          </a:p>
        </p:txBody>
      </p:sp>
      <p:sp>
        <p:nvSpPr>
          <p:cNvPr id="8468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68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599F15D-C1A3-42DC-827A-0804E0DADAD7}" type="slidenum">
              <a:rPr lang="en-US" altLang="en-US"/>
              <a:pPr/>
              <a:t>62</a:t>
            </a:fld>
            <a:endParaRPr lang="en-US" altLang="en-US" dirty="0"/>
          </a:p>
        </p:txBody>
      </p:sp>
      <p:sp>
        <p:nvSpPr>
          <p:cNvPr id="8488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88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F61FE9E-773B-4998-93B4-FBE47CF09548}" type="slidenum">
              <a:rPr lang="en-US" altLang="en-US"/>
              <a:pPr/>
              <a:t>8</a:t>
            </a:fld>
            <a:endParaRPr lang="en-US" altLang="en-US" dirty="0"/>
          </a:p>
        </p:txBody>
      </p:sp>
      <p:sp>
        <p:nvSpPr>
          <p:cNvPr id="7127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27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2560DFB-CCEA-4CD8-BFFE-A19753662E94}" type="slidenum">
              <a:rPr lang="en-US" altLang="en-US"/>
              <a:pPr/>
              <a:t>63</a:t>
            </a:fld>
            <a:endParaRPr lang="en-US" altLang="en-US" dirty="0"/>
          </a:p>
        </p:txBody>
      </p:sp>
      <p:sp>
        <p:nvSpPr>
          <p:cNvPr id="8509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509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16F1F0C-8A07-49A5-9799-9300E4D68CB4}" type="slidenum">
              <a:rPr lang="en-US" altLang="en-US"/>
              <a:pPr/>
              <a:t>64</a:t>
            </a:fld>
            <a:endParaRPr lang="en-US" altLang="en-US" dirty="0"/>
          </a:p>
        </p:txBody>
      </p:sp>
      <p:sp>
        <p:nvSpPr>
          <p:cNvPr id="8529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529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D253554-C5FA-4CFC-A218-8C12B3B9194F}" type="slidenum">
              <a:rPr lang="en-US" altLang="en-US"/>
              <a:pPr/>
              <a:t>65</a:t>
            </a:fld>
            <a:endParaRPr lang="en-US" altLang="en-US" dirty="0"/>
          </a:p>
        </p:txBody>
      </p:sp>
      <p:sp>
        <p:nvSpPr>
          <p:cNvPr id="8550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550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35B70EC-F1B2-42D1-A73E-A874F5117DD4}" type="slidenum">
              <a:rPr lang="en-US" altLang="en-US"/>
              <a:pPr/>
              <a:t>66</a:t>
            </a:fld>
            <a:endParaRPr lang="en-US" altLang="en-US" dirty="0"/>
          </a:p>
        </p:txBody>
      </p:sp>
      <p:sp>
        <p:nvSpPr>
          <p:cNvPr id="857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57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C32F978-E878-46BB-961C-B74BC820E764}" type="slidenum">
              <a:rPr lang="en-US" altLang="en-US"/>
              <a:pPr/>
              <a:t>67</a:t>
            </a:fld>
            <a:endParaRPr lang="en-US" altLang="en-US" dirty="0"/>
          </a:p>
        </p:txBody>
      </p:sp>
      <p:sp>
        <p:nvSpPr>
          <p:cNvPr id="8591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591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8C7D0C6-3FA8-42AA-803B-93C4BF691B31}" type="slidenum">
              <a:rPr lang="en-US" altLang="en-US"/>
              <a:pPr/>
              <a:t>68</a:t>
            </a:fld>
            <a:endParaRPr lang="en-US" altLang="en-US" dirty="0"/>
          </a:p>
        </p:txBody>
      </p:sp>
      <p:sp>
        <p:nvSpPr>
          <p:cNvPr id="8611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11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8C7D0C6-3FA8-42AA-803B-93C4BF691B31}" type="slidenum">
              <a:rPr lang="en-US" altLang="en-US"/>
              <a:pPr/>
              <a:t>69</a:t>
            </a:fld>
            <a:endParaRPr lang="en-US" altLang="en-US" dirty="0"/>
          </a:p>
        </p:txBody>
      </p:sp>
      <p:sp>
        <p:nvSpPr>
          <p:cNvPr id="8611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11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8C7D0C6-3FA8-42AA-803B-93C4BF691B31}" type="slidenum">
              <a:rPr lang="en-US" altLang="en-US"/>
              <a:pPr/>
              <a:t>70</a:t>
            </a:fld>
            <a:endParaRPr lang="en-US" altLang="en-US" dirty="0"/>
          </a:p>
        </p:txBody>
      </p:sp>
      <p:sp>
        <p:nvSpPr>
          <p:cNvPr id="8611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11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9027328-8B79-4CB5-A709-15AA917CDD78}" type="slidenum">
              <a:rPr lang="en-US" altLang="en-US"/>
              <a:pPr/>
              <a:t>71</a:t>
            </a:fld>
            <a:endParaRPr lang="en-US" altLang="en-US" dirty="0"/>
          </a:p>
        </p:txBody>
      </p:sp>
      <p:sp>
        <p:nvSpPr>
          <p:cNvPr id="6492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9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E0EF34A-28DF-42B9-9C3A-36A03381D5A1}" type="slidenum">
              <a:rPr lang="en-US" altLang="en-US"/>
              <a:pPr/>
              <a:t>72</a:t>
            </a:fld>
            <a:endParaRPr lang="en-US" altLang="en-US" dirty="0"/>
          </a:p>
        </p:txBody>
      </p:sp>
      <p:sp>
        <p:nvSpPr>
          <p:cNvPr id="8202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02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CE82A60-C130-41E1-A43A-BCE3A9ED0965}" type="slidenum">
              <a:rPr lang="en-US" altLang="en-US"/>
              <a:pPr/>
              <a:t>9</a:t>
            </a:fld>
            <a:endParaRPr lang="en-US" altLang="en-US" dirty="0"/>
          </a:p>
        </p:txBody>
      </p:sp>
      <p:sp>
        <p:nvSpPr>
          <p:cNvPr id="7147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47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90F6FE0-D187-4ECF-AE6C-6B2CBCC677A5}" type="slidenum">
              <a:rPr lang="en-US" altLang="en-US"/>
              <a:pPr/>
              <a:t>73</a:t>
            </a:fld>
            <a:endParaRPr lang="en-US" altLang="en-US" dirty="0"/>
          </a:p>
        </p:txBody>
      </p:sp>
      <p:sp>
        <p:nvSpPr>
          <p:cNvPr id="8222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22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774E3D4-7E23-4676-941E-38E0C7F786AB}" type="slidenum">
              <a:rPr lang="en-US" altLang="en-US"/>
              <a:pPr/>
              <a:t>10</a:t>
            </a:fld>
            <a:endParaRPr lang="en-US" altLang="en-US" dirty="0"/>
          </a:p>
        </p:txBody>
      </p:sp>
      <p:sp>
        <p:nvSpPr>
          <p:cNvPr id="7168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28A8594-04F5-4C73-8EEE-97610759550C}" type="slidenum">
              <a:rPr lang="en-US" altLang="en-US"/>
              <a:pPr/>
              <a:t>11</a:t>
            </a:fld>
            <a:endParaRPr lang="en-US" altLang="en-US" dirty="0"/>
          </a:p>
        </p:txBody>
      </p:sp>
      <p:sp>
        <p:nvSpPr>
          <p:cNvPr id="704514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4515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FA0AAD35-68EE-48AB-AAED-39AB22ECC9AA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9246509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905D722F-A1AB-4608-9A43-C19535D0717F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235154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304800"/>
            <a:ext cx="1943100" cy="5791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304800"/>
            <a:ext cx="5676900" cy="5791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4FF67A48-8986-444C-85F5-5E5EBC62D7D6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8734209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aseline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baseline="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 baseline="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 baseline="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 baseline="0"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786815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042FEA78-959D-4349-81BA-6CABBF7FB0D6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0795249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D6B63EC2-8DAA-4872-A4CC-3642EFEBAD9B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4814230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E3562A42-D8D7-49DF-BA8B-5472565AE799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1495259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31E8D8AE-12EE-489E-A457-CC2264F38B33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8152150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E4DE9425-C293-4768-B1CF-FD9742B0DAAF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4137740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1F1FAE85-B8F4-4538-9319-3E9D28602422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8193537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87C4AD3C-D884-42B2-80A3-8EEC69EF6D92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8328531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3048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000" b="0">
          <a:solidFill>
            <a:schemeClr val="tx1"/>
          </a:solidFill>
          <a:latin typeface="Calibri" panose="020F0502020204030204" pitchFamily="34" charset="0"/>
          <a:ea typeface="+mj-ea"/>
          <a:cs typeface="Calibri" panose="020F0502020204030204" pitchFamily="34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Calibri" panose="020F0502020204030204" pitchFamily="34" charset="0"/>
          <a:cs typeface="Calibri" panose="020F0502020204030204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Calibri" panose="020F0502020204030204" pitchFamily="34" charset="0"/>
          <a:cs typeface="Calibri" panose="020F0502020204030204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200">
          <a:solidFill>
            <a:schemeClr val="tx1"/>
          </a:solidFill>
          <a:latin typeface="Calibri" panose="020F0502020204030204" pitchFamily="34" charset="0"/>
          <a:cs typeface="Calibri" panose="020F0502020204030204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200">
          <a:solidFill>
            <a:schemeClr val="tx1"/>
          </a:solidFill>
          <a:latin typeface="Calibri" panose="020F0502020204030204" pitchFamily="34" charset="0"/>
          <a:cs typeface="Calibri" panose="020F0502020204030204" pitchFamily="34" charset="0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9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1.xml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3.xml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6.xml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9.xml"/><Relationship Id="rId4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0.xml"/><Relationship Id="rId4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1.xml"/><Relationship Id="rId4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2.xml"/><Relationship Id="rId4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5.xml"/><Relationship Id="rId4" Type="http://schemas.openxmlformats.org/officeDocument/2006/relationships/image" Target="../media/image1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6.xml"/><Relationship Id="rId4" Type="http://schemas.openxmlformats.org/officeDocument/2006/relationships/image" Target="../media/image1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7.xml"/><Relationship Id="rId4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9.xml"/><Relationship Id="rId4" Type="http://schemas.openxmlformats.org/officeDocument/2006/relationships/image" Target="../media/image1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9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0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1.xml"/><Relationship Id="rId4" Type="http://schemas.openxmlformats.org/officeDocument/2006/relationships/image" Target="../media/image1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3.xml"/><Relationship Id="rId5" Type="http://schemas.openxmlformats.org/officeDocument/2006/relationships/image" Target="../media/image20.png"/><Relationship Id="rId4" Type="http://schemas.openxmlformats.org/officeDocument/2006/relationships/image" Target="../media/image3.jp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5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6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7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7.xml"/><Relationship Id="rId4" Type="http://schemas.openxmlformats.org/officeDocument/2006/relationships/image" Target="../media/image2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8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8.xml"/><Relationship Id="rId4" Type="http://schemas.openxmlformats.org/officeDocument/2006/relationships/image" Target="../media/image2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9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9.xml"/><Relationship Id="rId4" Type="http://schemas.openxmlformats.org/officeDocument/2006/relationships/image" Target="../media/image2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0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50.xml"/><Relationship Id="rId4" Type="http://schemas.openxmlformats.org/officeDocument/2006/relationships/image" Target="../media/image2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1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51.xml"/><Relationship Id="rId4" Type="http://schemas.openxmlformats.org/officeDocument/2006/relationships/image" Target="../media/image26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2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52.xml"/><Relationship Id="rId4" Type="http://schemas.openxmlformats.org/officeDocument/2006/relationships/image" Target="../media/image27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3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53.xml"/><Relationship Id="rId4" Type="http://schemas.openxmlformats.org/officeDocument/2006/relationships/image" Target="../media/image28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4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54.xml"/><Relationship Id="rId4" Type="http://schemas.openxmlformats.org/officeDocument/2006/relationships/image" Target="../media/image29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5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55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6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5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7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5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8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58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9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59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0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60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1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61.xml"/><Relationship Id="rId4" Type="http://schemas.openxmlformats.org/officeDocument/2006/relationships/image" Target="../media/image30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2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62.xml"/><Relationship Id="rId4" Type="http://schemas.openxmlformats.org/officeDocument/2006/relationships/image" Target="../media/image31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3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6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4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64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5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65.xml"/><Relationship Id="rId4" Type="http://schemas.openxmlformats.org/officeDocument/2006/relationships/image" Target="../media/image32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6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66.xml"/><Relationship Id="rId4" Type="http://schemas.openxmlformats.org/officeDocument/2006/relationships/image" Target="../media/image3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5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7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6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8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68.xml"/><Relationship Id="rId4" Type="http://schemas.openxmlformats.org/officeDocument/2006/relationships/image" Target="../media/image3.jp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9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69.xml"/><Relationship Id="rId4" Type="http://schemas.openxmlformats.org/officeDocument/2006/relationships/image" Target="../media/image3.jp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0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70.xml"/><Relationship Id="rId4" Type="http://schemas.openxmlformats.org/officeDocument/2006/relationships/image" Target="../media/image3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7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304800" y="2895600"/>
            <a:ext cx="3581400" cy="838200"/>
          </a:xfrm>
        </p:spPr>
        <p:txBody>
          <a:bodyPr/>
          <a:lstStyle/>
          <a:p>
            <a:r>
              <a:rPr lang="en-US" altLang="en-US" sz="4800" b="1" dirty="0">
                <a:solidFill>
                  <a:schemeClr val="bg1"/>
                </a:solidFill>
              </a:rPr>
              <a:t>Chapter 7</a:t>
            </a:r>
          </a:p>
        </p:txBody>
      </p:sp>
      <p:sp>
        <p:nvSpPr>
          <p:cNvPr id="7172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0" y="3810000"/>
            <a:ext cx="4267200" cy="1447800"/>
          </a:xfrm>
        </p:spPr>
        <p:txBody>
          <a:bodyPr/>
          <a:lstStyle/>
          <a:p>
            <a:r>
              <a:rPr lang="en-US" altLang="en-US" sz="4000" dirty="0">
                <a:solidFill>
                  <a:schemeClr val="bg1"/>
                </a:solidFill>
              </a:rPr>
              <a:t>Input/Output Systems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781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7.4 I/O Architectures (3 of 16)</a:t>
            </a:r>
          </a:p>
        </p:txBody>
      </p:sp>
      <p:sp>
        <p:nvSpPr>
          <p:cNvPr id="715778" name="Rectangle 2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altLang="en-US" dirty="0"/>
              <a:t>I/O can be controlled in five general ways.</a:t>
            </a:r>
          </a:p>
          <a:p>
            <a:pPr lvl="1"/>
            <a:r>
              <a:rPr lang="en-US" altLang="en-US" i="1" dirty="0"/>
              <a:t>Programmed I/O</a:t>
            </a:r>
            <a:r>
              <a:rPr lang="en-US" altLang="en-US" dirty="0"/>
              <a:t> reserves a register for each I/O device. Each register is continually polled to detect data arrival.</a:t>
            </a:r>
          </a:p>
          <a:p>
            <a:pPr lvl="1"/>
            <a:r>
              <a:rPr lang="en-US" altLang="en-US" i="1" dirty="0"/>
              <a:t>Interrupt-Driven I/O</a:t>
            </a:r>
            <a:r>
              <a:rPr lang="en-US" altLang="en-US" dirty="0"/>
              <a:t> allows the CPU to do other things until I/O is requested.</a:t>
            </a:r>
          </a:p>
          <a:p>
            <a:pPr lvl="1"/>
            <a:r>
              <a:rPr lang="en-US" altLang="en-US" i="1" dirty="0"/>
              <a:t>Memory-Mapped I/O</a:t>
            </a:r>
            <a:r>
              <a:rPr lang="en-US" altLang="en-US" dirty="0"/>
              <a:t> shares memory address space between I/O devices and program memory.</a:t>
            </a:r>
          </a:p>
          <a:p>
            <a:pPr lvl="1"/>
            <a:r>
              <a:rPr lang="en-US" altLang="en-US" i="1" dirty="0"/>
              <a:t>Direct Memory Access </a:t>
            </a:r>
            <a:r>
              <a:rPr lang="en-US" altLang="en-US" dirty="0"/>
              <a:t>(DMA) offloads I/O processing to a special-purpose chip that takes care of the details.</a:t>
            </a:r>
          </a:p>
          <a:p>
            <a:pPr lvl="1"/>
            <a:r>
              <a:rPr lang="en-US" altLang="en-US" dirty="0"/>
              <a:t>Channel I/O uses dedicated I/O processors.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498" name="Rectangle 103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7.4 I/O Architectures (4 of 16)</a:t>
            </a:r>
          </a:p>
        </p:txBody>
      </p:sp>
      <p:sp>
        <p:nvSpPr>
          <p:cNvPr id="703491" name="Rectangle 1027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altLang="en-US" dirty="0"/>
              <a:t>This is an idealized I/O subsystem that uses interrupts.</a:t>
            </a:r>
          </a:p>
          <a:p>
            <a:pPr lvl="1"/>
            <a:r>
              <a:rPr lang="en-US" altLang="en-US" dirty="0"/>
              <a:t>Each device connects its interrupt line to the interrupt controller.</a:t>
            </a:r>
          </a:p>
        </p:txBody>
      </p:sp>
      <p:sp>
        <p:nvSpPr>
          <p:cNvPr id="703496" name="Text Box 1032"/>
          <p:cNvSpPr txBox="1">
            <a:spLocks noChangeArrowheads="1"/>
          </p:cNvSpPr>
          <p:nvPr/>
        </p:nvSpPr>
        <p:spPr bwMode="auto">
          <a:xfrm>
            <a:off x="1752600" y="3962400"/>
            <a:ext cx="2567609" cy="1785104"/>
          </a:xfrm>
          <a:prstGeom prst="rect">
            <a:avLst/>
          </a:prstGeom>
          <a:solidFill>
            <a:srgbClr val="E4F4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200" baseline="0" dirty="0">
                <a:latin typeface="+mj-lt"/>
              </a:rPr>
              <a:t>The controller signals the CPU when any of the interrupt lines are asserted.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3F6FC9-5961-4345-B45E-EB7BC8E7A2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4038600"/>
            <a:ext cx="3507724" cy="160020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261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7.4 I/O Architectures (5 of 16)</a:t>
            </a:r>
          </a:p>
        </p:txBody>
      </p:sp>
      <p:sp>
        <p:nvSpPr>
          <p:cNvPr id="864258" name="Rectangle 2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en-US" dirty="0"/>
              <a:t>Recall from Chapter 4 that in a system that uses interrupts, the status of the interrupt signal is checked at the top of the fetch-decode-execute cycle.</a:t>
            </a:r>
          </a:p>
          <a:p>
            <a:r>
              <a:rPr lang="en-US" altLang="en-US" dirty="0"/>
              <a:t>The particular code that is executed whenever an interrupt occurs is determined by a set of addresses called </a:t>
            </a:r>
            <a:r>
              <a:rPr lang="en-US" altLang="en-US" i="1" dirty="0"/>
              <a:t>interrupt vectors </a:t>
            </a:r>
            <a:r>
              <a:rPr lang="en-US" altLang="en-US" dirty="0"/>
              <a:t>that are stored in low memory.</a:t>
            </a:r>
          </a:p>
          <a:p>
            <a:r>
              <a:rPr lang="en-US" altLang="en-US" dirty="0"/>
              <a:t>The system state is saved before the interrupt service routine is executed and is restored afterward.</a:t>
            </a:r>
          </a:p>
          <a:p>
            <a:r>
              <a:rPr lang="en-US" altLang="en-US" dirty="0"/>
              <a:t>We provide a flowchart on the next slide.</a:t>
            </a:r>
          </a:p>
          <a:p>
            <a:endParaRPr lang="en-US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595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7.4 I/O Architectures (6 of 16) 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7DDFA45-8F3F-BB4B-8F88-E4B8DC3396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1518920"/>
            <a:ext cx="2214716" cy="4577080"/>
          </a:xfr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43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7.4 I/O Architectures (7 of 16)</a:t>
            </a:r>
          </a:p>
        </p:txBody>
      </p:sp>
      <p:sp>
        <p:nvSpPr>
          <p:cNvPr id="880642" name="Rectangle 2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altLang="en-US" dirty="0"/>
              <a:t>In memory-mapped I/O devices and main memory share the same address space. </a:t>
            </a:r>
          </a:p>
          <a:p>
            <a:pPr lvl="1"/>
            <a:r>
              <a:rPr lang="en-US" altLang="en-US" dirty="0"/>
              <a:t>Each I/O device has its own reserved block of memory. </a:t>
            </a:r>
          </a:p>
          <a:p>
            <a:pPr lvl="1"/>
            <a:r>
              <a:rPr lang="en-US" altLang="en-US" dirty="0"/>
              <a:t>Memory-mapped I/O therefore looks just like a memory access from the point of view of the CPU. </a:t>
            </a:r>
          </a:p>
          <a:p>
            <a:pPr lvl="1"/>
            <a:r>
              <a:rPr lang="en-US" altLang="en-US" dirty="0"/>
              <a:t>Thus the same instructions to move data to and from both I/O and memory, greatly simplifying system design.</a:t>
            </a:r>
          </a:p>
          <a:p>
            <a:r>
              <a:rPr lang="en-US" altLang="en-US" dirty="0"/>
              <a:t>In small systems the low-level details of the data transfers are offloaded to the I/O controllers built into the I/O devices.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217" name="Rectangle 9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7.4 I/O Architectures (8 of 16)</a:t>
            </a:r>
          </a:p>
        </p:txBody>
      </p:sp>
      <p:sp>
        <p:nvSpPr>
          <p:cNvPr id="862210" name="Rectangle 2"/>
          <p:cNvSpPr>
            <a:spLocks noGrp="1" noChangeArrowheads="1"/>
          </p:cNvSpPr>
          <p:nvPr>
            <p:ph idx="1"/>
          </p:nvPr>
        </p:nvSpPr>
        <p:spPr>
          <a:xfrm>
            <a:off x="685800" y="1981200"/>
            <a:ext cx="3962400" cy="4114800"/>
          </a:xfrm>
        </p:spPr>
        <p:txBody>
          <a:bodyPr/>
          <a:lstStyle/>
          <a:p>
            <a:pPr lvl="1"/>
            <a:r>
              <a:rPr lang="en-US" altLang="en-US" dirty="0"/>
              <a:t>This is a DMA configuration. </a:t>
            </a:r>
          </a:p>
          <a:p>
            <a:pPr lvl="1"/>
            <a:r>
              <a:rPr lang="en-US" altLang="en-US" dirty="0"/>
              <a:t>Notice that the DMA and the CPU share the bus.  </a:t>
            </a:r>
          </a:p>
          <a:p>
            <a:pPr lvl="1"/>
            <a:r>
              <a:rPr lang="en-US" altLang="en-US" dirty="0"/>
              <a:t>The DMA runs at a higher priority and steals memory cycles from the CPU.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FACE21D-D22C-FB45-84A6-184CB10A63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2514600"/>
            <a:ext cx="3886200" cy="266700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829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7.4 I/O Architectures (9 of 16) </a:t>
            </a:r>
          </a:p>
        </p:txBody>
      </p:sp>
      <p:sp>
        <p:nvSpPr>
          <p:cNvPr id="717826" name="Rectangle 2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en-US" dirty="0"/>
              <a:t>Very large systems employ channel I/O.</a:t>
            </a:r>
          </a:p>
          <a:p>
            <a:r>
              <a:rPr lang="en-US" altLang="en-US" dirty="0"/>
              <a:t>Channel I/O consists of one or more I/O processors (IOPs) that control various channel paths.</a:t>
            </a:r>
          </a:p>
          <a:p>
            <a:r>
              <a:rPr lang="en-US" altLang="en-US" dirty="0"/>
              <a:t>Slower devices such as terminals and printers are combined (</a:t>
            </a:r>
            <a:r>
              <a:rPr lang="en-US" altLang="en-US" i="1" dirty="0"/>
              <a:t>multiplexed</a:t>
            </a:r>
            <a:r>
              <a:rPr lang="en-US" altLang="en-US" dirty="0"/>
              <a:t>) into a single faster channel.</a:t>
            </a:r>
          </a:p>
          <a:p>
            <a:r>
              <a:rPr lang="en-US" altLang="en-US" dirty="0"/>
              <a:t>On IBM mainframes, multiplexed channels are called </a:t>
            </a:r>
            <a:r>
              <a:rPr lang="en-US" altLang="en-US" i="1" dirty="0"/>
              <a:t>multiplexor channels</a:t>
            </a:r>
            <a:r>
              <a:rPr lang="en-US" altLang="en-US" dirty="0"/>
              <a:t>, the faster ones are called selector channels.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877" name="Rectangle 1029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7.4 I/O Architectures (10 of 16)</a:t>
            </a:r>
          </a:p>
        </p:txBody>
      </p:sp>
      <p:sp>
        <p:nvSpPr>
          <p:cNvPr id="719874" name="Rectangle 1026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en-US" dirty="0"/>
              <a:t>Channel I/O is distinguished from DMA by the intelligence of the IOPs.</a:t>
            </a:r>
          </a:p>
          <a:p>
            <a:r>
              <a:rPr lang="en-US" altLang="en-US" dirty="0"/>
              <a:t>The IOP negotiates protocols, issues device commands, translates storage coding to memory coding, and can transfer entire files or groups of files independent of the host CPU.  </a:t>
            </a:r>
          </a:p>
          <a:p>
            <a:r>
              <a:rPr lang="en-US" altLang="en-US" dirty="0"/>
              <a:t>The host has only to create the program instructions for the I/O operation and tell the IOP where to find them.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926" name="Rectangle 103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7.4 I/O Architectures (11 of 16)</a:t>
            </a:r>
          </a:p>
        </p:txBody>
      </p:sp>
      <p:sp>
        <p:nvSpPr>
          <p:cNvPr id="721922" name="Rectangle 1026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This is a channel I/O configuration.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8437B7-E7BA-1D46-AC2C-724C7DF0FB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2743200"/>
            <a:ext cx="4127500" cy="279400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021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7.4 I/O Architectures (12 of 16)</a:t>
            </a:r>
          </a:p>
        </p:txBody>
      </p:sp>
      <p:sp>
        <p:nvSpPr>
          <p:cNvPr id="726018" name="Rectangle 2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en-US" dirty="0"/>
              <a:t>Character I/O devices process one byte (or character) at a time.</a:t>
            </a:r>
          </a:p>
          <a:p>
            <a:pPr lvl="1"/>
            <a:r>
              <a:rPr lang="en-US" altLang="en-US" dirty="0"/>
              <a:t>Examples include modems, keyboards, and mice.</a:t>
            </a:r>
          </a:p>
          <a:p>
            <a:pPr lvl="1"/>
            <a:r>
              <a:rPr lang="en-US" altLang="en-US" dirty="0"/>
              <a:t>Keyboards are usually connected through an interrupt-driven I/O system.</a:t>
            </a:r>
          </a:p>
          <a:p>
            <a:r>
              <a:rPr lang="en-US" altLang="en-US" dirty="0"/>
              <a:t>Block I/O devices handle bytes in groups.</a:t>
            </a:r>
          </a:p>
          <a:p>
            <a:pPr lvl="1"/>
            <a:r>
              <a:rPr lang="en-US" altLang="en-US" dirty="0"/>
              <a:t>Most mass storage devices (disk and tape) are block I/O devices.</a:t>
            </a:r>
          </a:p>
          <a:p>
            <a:pPr lvl="1"/>
            <a:r>
              <a:rPr lang="en-US" altLang="en-US" dirty="0"/>
              <a:t>Block I/O systems are most efficiently connected through DMA or channel I/O.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Objectives</a:t>
            </a:r>
          </a:p>
        </p:txBody>
      </p:sp>
      <p:sp>
        <p:nvSpPr>
          <p:cNvPr id="2052" name="Rectangle 4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en-US" dirty="0"/>
              <a:t>Understand how I/O systems work, including I/O methods and architectures.</a:t>
            </a:r>
          </a:p>
          <a:p>
            <a:r>
              <a:rPr lang="en-US" altLang="en-US" dirty="0"/>
              <a:t>Become familiar with storage media, and the differences in their respective formats.</a:t>
            </a:r>
          </a:p>
          <a:p>
            <a:r>
              <a:rPr lang="en-US" altLang="en-US" dirty="0"/>
              <a:t>Understand how RAID improves disk performance and reliability, and which RAID systems are most useful today.</a:t>
            </a:r>
          </a:p>
          <a:p>
            <a:r>
              <a:rPr lang="en-US" altLang="en-US" dirty="0"/>
              <a:t>Be familiar with emerging data storage technologies and the barriers that remain to be overcome.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357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7.4 I/O Architectures (13 of 16)</a:t>
            </a:r>
          </a:p>
        </p:txBody>
      </p:sp>
      <p:sp>
        <p:nvSpPr>
          <p:cNvPr id="868354" name="Rectangle 2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altLang="en-US" dirty="0"/>
              <a:t>I/O buses, unlike memory buses, operate asynchronously. Requests for bus access must be arbitrated among the devices involved.</a:t>
            </a:r>
          </a:p>
          <a:p>
            <a:r>
              <a:rPr lang="en-US" altLang="en-US" dirty="0"/>
              <a:t>Bus control lines activate the devices when they are needed, raise signals when errors have occurred, and reset devices when necessary.</a:t>
            </a:r>
          </a:p>
          <a:p>
            <a:r>
              <a:rPr lang="en-US" altLang="en-US" dirty="0"/>
              <a:t>The number of data lines is the </a:t>
            </a:r>
            <a:r>
              <a:rPr lang="en-US" altLang="en-US" i="1" dirty="0"/>
              <a:t>width</a:t>
            </a:r>
            <a:r>
              <a:rPr lang="en-US" altLang="en-US" dirty="0"/>
              <a:t> of the bus.</a:t>
            </a:r>
          </a:p>
          <a:p>
            <a:r>
              <a:rPr lang="en-US" altLang="en-US" dirty="0"/>
              <a:t>A bus clock coordinates activities and provides bit cell boundaries.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073" name="Rectangle 9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>
            <a:normAutofit/>
          </a:bodyPr>
          <a:lstStyle/>
          <a:p>
            <a:r>
              <a:rPr lang="en-US" altLang="en-US" dirty="0"/>
              <a:t>7.4 I/O Architectures </a:t>
            </a:r>
            <a:r>
              <a:rPr lang="en-US" altLang="en-US" sz="2400" dirty="0"/>
              <a:t>(14 of 16)</a:t>
            </a:r>
          </a:p>
        </p:txBody>
      </p:sp>
      <p:sp>
        <p:nvSpPr>
          <p:cNvPr id="728066" name="Rectangle 2"/>
          <p:cNvSpPr>
            <a:spLocks noGrp="1" noChangeArrowheads="1"/>
          </p:cNvSpPr>
          <p:nvPr>
            <p:ph idx="1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E4F5FF"/>
                </a:solidFill>
              </a14:hiddenFill>
            </a:ext>
          </a:extLst>
        </p:spPr>
        <p:txBody>
          <a:bodyPr>
            <a:normAutofit/>
          </a:bodyPr>
          <a:lstStyle/>
          <a:p>
            <a:pPr>
              <a:spcBef>
                <a:spcPct val="40000"/>
              </a:spcBef>
            </a:pPr>
            <a:r>
              <a:rPr lang="en-US" altLang="en-US" sz="2600" dirty="0"/>
              <a:t>This is a generic DMA configuration showing how the DMA circuit connects to a data bus.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091FDF-1076-0D48-AA2A-6508CDEB37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3200400"/>
            <a:ext cx="4229100" cy="203200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06" name="Rectangle 1030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>
            <a:normAutofit/>
          </a:bodyPr>
          <a:lstStyle/>
          <a:p>
            <a:r>
              <a:rPr lang="en-US" altLang="en-US" dirty="0"/>
              <a:t>7.4 I/O Architectures </a:t>
            </a:r>
            <a:r>
              <a:rPr lang="en-US" altLang="en-US" sz="2400" dirty="0"/>
              <a:t>(15 of 16)</a:t>
            </a:r>
          </a:p>
        </p:txBody>
      </p:sp>
      <p:sp>
        <p:nvSpPr>
          <p:cNvPr id="870402" name="Rectangle 1026"/>
          <p:cNvSpPr>
            <a:spLocks noGrp="1" noChangeArrowheads="1"/>
          </p:cNvSpPr>
          <p:nvPr>
            <p:ph idx="1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E4F5FF"/>
                </a:solidFill>
              </a14:hiddenFill>
            </a:ext>
          </a:extLst>
        </p:spPr>
        <p:txBody>
          <a:bodyPr/>
          <a:lstStyle/>
          <a:p>
            <a:pPr>
              <a:spcBef>
                <a:spcPct val="40000"/>
              </a:spcBef>
            </a:pPr>
            <a:r>
              <a:rPr lang="en-US" altLang="en-US" sz="2600" dirty="0"/>
              <a:t>This is how a bus connects to a disk drive.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53FCBE5-E05A-D741-99A5-8F5AB335BC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2819400"/>
            <a:ext cx="4432300" cy="226060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030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>
            <a:normAutofit/>
          </a:bodyPr>
          <a:lstStyle/>
          <a:p>
            <a:r>
              <a:rPr lang="en-US" altLang="en-US" dirty="0"/>
              <a:t>7.4 I/O Architectures </a:t>
            </a:r>
            <a:r>
              <a:rPr lang="en-US" altLang="en-US" sz="2400" dirty="0"/>
              <a:t>(16 of 16)</a:t>
            </a:r>
          </a:p>
        </p:txBody>
      </p:sp>
      <p:sp>
        <p:nvSpPr>
          <p:cNvPr id="730114" name="Rectangle 2"/>
          <p:cNvSpPr>
            <a:spLocks noGrp="1" noChangeArrowheads="1"/>
          </p:cNvSpPr>
          <p:nvPr>
            <p:ph idx="1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E4F5FF"/>
                </a:solidFill>
              </a14:hiddenFill>
            </a:ext>
          </a:extLst>
        </p:spPr>
        <p:txBody>
          <a:bodyPr/>
          <a:lstStyle/>
          <a:p>
            <a:pPr>
              <a:spcBef>
                <a:spcPct val="40000"/>
              </a:spcBef>
            </a:pPr>
            <a:r>
              <a:rPr lang="en-US" altLang="en-US" sz="2400" dirty="0"/>
              <a:t>Timing diagrams, such as this one, define bus operation in detail.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846C6CF-9C99-7F41-BC76-C7A14446A49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81"/>
          <a:stretch/>
        </p:blipFill>
        <p:spPr>
          <a:xfrm>
            <a:off x="2743200" y="2590800"/>
            <a:ext cx="3962400" cy="375920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163" name="Rectangle 3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7.5 Data Transmission Modes </a:t>
            </a:r>
            <a:br>
              <a:rPr lang="en-US" altLang="en-US" dirty="0"/>
            </a:br>
            <a:r>
              <a:rPr lang="en-US" altLang="en-US" dirty="0"/>
              <a:t>(1 of 2)</a:t>
            </a:r>
          </a:p>
        </p:txBody>
      </p:sp>
      <p:sp>
        <p:nvSpPr>
          <p:cNvPr id="732165" name="Rectangle 5"/>
          <p:cNvSpPr>
            <a:spLocks noGrp="1" noChangeArrowheads="1"/>
          </p:cNvSpPr>
          <p:nvPr>
            <p:ph idx="1"/>
          </p:nvPr>
        </p:nvSpPr>
        <p:spPr>
          <a:xfrm>
            <a:off x="685800" y="1981200"/>
            <a:ext cx="7772400" cy="2438400"/>
          </a:xfrm>
        </p:spPr>
        <p:txBody>
          <a:bodyPr>
            <a:normAutofit fontScale="85000" lnSpcReduction="10000"/>
          </a:bodyPr>
          <a:lstStyle/>
          <a:p>
            <a:r>
              <a:rPr lang="en-US" altLang="en-US" dirty="0"/>
              <a:t>Bytes can be conveyed from one point to another by sending their encoding signals simultaneously using </a:t>
            </a:r>
            <a:r>
              <a:rPr lang="en-US" altLang="en-US" i="1" dirty="0"/>
              <a:t>parallel data transmission </a:t>
            </a:r>
            <a:r>
              <a:rPr lang="en-US" altLang="en-US" dirty="0"/>
              <a:t>or by sending them one bit at a time in </a:t>
            </a:r>
            <a:r>
              <a:rPr lang="en-US" altLang="en-US" i="1" dirty="0"/>
              <a:t>serial data transmission</a:t>
            </a:r>
            <a:r>
              <a:rPr lang="en-US" altLang="en-US" dirty="0"/>
              <a:t>.</a:t>
            </a:r>
          </a:p>
          <a:p>
            <a:pPr lvl="1"/>
            <a:r>
              <a:rPr lang="en-US" altLang="en-US" dirty="0"/>
              <a:t>Parallel data transmission for a printer resembles the signal protocol of a memory bus:</a:t>
            </a:r>
          </a:p>
          <a:p>
            <a:pPr lvl="1"/>
            <a:endParaRPr lang="en-US" alt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2C4556B-CC12-474F-B267-DEDD4BFCAF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4419600"/>
            <a:ext cx="2755900" cy="177800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506" name="Rectangle 1034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7.5 Data Transmission Modes </a:t>
            </a:r>
            <a:br>
              <a:rPr lang="en-US" altLang="en-US" dirty="0"/>
            </a:br>
            <a:r>
              <a:rPr lang="en-US" altLang="en-US" dirty="0"/>
              <a:t>(2 of 2)</a:t>
            </a:r>
          </a:p>
        </p:txBody>
      </p:sp>
      <p:sp>
        <p:nvSpPr>
          <p:cNvPr id="874503" name="Rectangle 1031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altLang="en-US" dirty="0"/>
              <a:t>In parallel data transmission, the interface requires one conductor for each bit.</a:t>
            </a:r>
          </a:p>
          <a:p>
            <a:r>
              <a:rPr lang="en-US" altLang="en-US" dirty="0"/>
              <a:t>Parallel cables are fatter than serial cables.</a:t>
            </a:r>
          </a:p>
          <a:p>
            <a:r>
              <a:rPr lang="en-US" altLang="en-US" dirty="0"/>
              <a:t>Compared with parallel data interfaces, serial communications interfaces:</a:t>
            </a:r>
          </a:p>
          <a:p>
            <a:pPr lvl="1"/>
            <a:r>
              <a:rPr lang="en-US" altLang="en-US" dirty="0"/>
              <a:t>Require fewer conductors.</a:t>
            </a:r>
          </a:p>
          <a:p>
            <a:pPr lvl="1"/>
            <a:r>
              <a:rPr lang="en-US" altLang="en-US" dirty="0"/>
              <a:t>Are less susceptible to attenuation.</a:t>
            </a:r>
          </a:p>
          <a:p>
            <a:pPr lvl="1"/>
            <a:r>
              <a:rPr lang="en-US" altLang="en-US" dirty="0"/>
              <a:t>Can transmit data farther and faster.</a:t>
            </a:r>
          </a:p>
          <a:p>
            <a:r>
              <a:rPr lang="en-US" altLang="en-US" dirty="0"/>
              <a:t>Serial communications interfaces are suitable for time-sensitive (</a:t>
            </a:r>
            <a:r>
              <a:rPr lang="en-US" altLang="en-US" i="1" dirty="0"/>
              <a:t>isochronous</a:t>
            </a:r>
            <a:r>
              <a:rPr lang="en-US" altLang="en-US" dirty="0"/>
              <a:t>) data such as voice and video.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451" name="Rectangle 102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7.6 Disk Technology</a:t>
            </a:r>
          </a:p>
        </p:txBody>
      </p:sp>
      <p:sp>
        <p:nvSpPr>
          <p:cNvPr id="872450" name="Rectangle 1026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en-US" dirty="0"/>
              <a:t>Magnetic disks offer large amounts of durable storage that can be accessed quickly.</a:t>
            </a:r>
          </a:p>
          <a:p>
            <a:r>
              <a:rPr lang="en-US" altLang="en-US" dirty="0"/>
              <a:t>Disk drives are called </a:t>
            </a:r>
            <a:r>
              <a:rPr lang="en-US" altLang="en-US" i="1" dirty="0"/>
              <a:t>random</a:t>
            </a:r>
            <a:r>
              <a:rPr lang="en-US" altLang="en-US" dirty="0"/>
              <a:t> (or </a:t>
            </a:r>
            <a:r>
              <a:rPr lang="en-US" altLang="en-US" i="1" dirty="0"/>
              <a:t>direct</a:t>
            </a:r>
            <a:r>
              <a:rPr lang="en-US" altLang="en-US" dirty="0"/>
              <a:t>) </a:t>
            </a:r>
            <a:r>
              <a:rPr lang="en-US" altLang="en-US" i="1" dirty="0"/>
              <a:t>access storage devices</a:t>
            </a:r>
            <a:r>
              <a:rPr lang="en-US" altLang="en-US" dirty="0"/>
              <a:t>, because blocks of data can be accessed according to their location on the disk.</a:t>
            </a:r>
          </a:p>
          <a:p>
            <a:pPr lvl="1"/>
            <a:r>
              <a:rPr lang="en-US" altLang="en-US" dirty="0"/>
              <a:t>This term was coined when all other durable storage (e.g., tape) was sequential.</a:t>
            </a:r>
          </a:p>
          <a:p>
            <a:r>
              <a:rPr lang="en-US" altLang="en-US" dirty="0"/>
              <a:t>Magnetic disk organization is shown on the following slide.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217" name="Rectangle 103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7.6.1 Rigid Disk Drives (1 of 6)</a:t>
            </a:r>
          </a:p>
        </p:txBody>
      </p:sp>
      <p:sp>
        <p:nvSpPr>
          <p:cNvPr id="734210" name="Rectangle 1026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Disk tracks are numbered from the outside edge, starting with zero.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1C9299-E89A-4345-B6ED-FC81A5DF01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3124200"/>
            <a:ext cx="2705100" cy="302260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310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7.6.1 Rigid Disk Drives (2 of 6)</a:t>
            </a:r>
          </a:p>
        </p:txBody>
      </p:sp>
      <p:sp>
        <p:nvSpPr>
          <p:cNvPr id="738306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Hard disk platters are mounted on spindles.</a:t>
            </a:r>
          </a:p>
          <a:p>
            <a:r>
              <a:rPr lang="en-US" altLang="en-US" dirty="0"/>
              <a:t>Read/write heads are mounted on a comb that swings radially to read the disk.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D6AD9F-43CD-B14C-88AE-E0CC5421F8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3810000"/>
            <a:ext cx="2806700" cy="203200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359" name="Rectangle 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7.6.1 Rigid Disk Drives (3 of 6)</a:t>
            </a:r>
          </a:p>
        </p:txBody>
      </p:sp>
      <p:sp>
        <p:nvSpPr>
          <p:cNvPr id="740354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The rotating disk forms a logical cylinder beneath the read/write heads.</a:t>
            </a:r>
          </a:p>
          <a:p>
            <a:r>
              <a:rPr lang="en-US" altLang="en-US" dirty="0"/>
              <a:t>Data blocks are addressed by their cylinder, surface, and sector.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C109B7-2C31-D449-B02D-FEAA9410E5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4114800"/>
            <a:ext cx="2806700" cy="203200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7.1 Introduction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altLang="en-US" dirty="0"/>
              <a:t>Data storage and retrieval is one of the primary functions of computer systems. </a:t>
            </a:r>
          </a:p>
          <a:p>
            <a:pPr lvl="1"/>
            <a:r>
              <a:rPr lang="en-US" altLang="en-US" dirty="0"/>
              <a:t>One could easily make the argument that computers are more useful to us as data storage and retrieval devices than they are as computational machines.</a:t>
            </a:r>
          </a:p>
          <a:p>
            <a:r>
              <a:rPr lang="en-US" altLang="en-US" dirty="0"/>
              <a:t>All computers have I/O devices connected to them, and to achieve good performance I/O should be kept to a minimum!</a:t>
            </a:r>
          </a:p>
          <a:p>
            <a:r>
              <a:rPr lang="en-US" altLang="en-US" dirty="0"/>
              <a:t>In studying I/O, we seek to understand the different types of I/O devices as well as how they work.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261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7.6.1 Rigid Disk Drives (4 of 6)</a:t>
            </a:r>
          </a:p>
        </p:txBody>
      </p:sp>
      <p:sp>
        <p:nvSpPr>
          <p:cNvPr id="736258" name="Rectangle 2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en-US" dirty="0"/>
              <a:t>There are a number of electromechanical properties of hard disk drives that determine how fast its data can be accessed.</a:t>
            </a:r>
          </a:p>
          <a:p>
            <a:r>
              <a:rPr lang="en-US" altLang="en-US" i="1" dirty="0"/>
              <a:t>Seek time </a:t>
            </a:r>
            <a:r>
              <a:rPr lang="en-US" altLang="en-US" dirty="0"/>
              <a:t>is the time that it takes for a disk arm to move into position over the desired cylinder.</a:t>
            </a:r>
          </a:p>
          <a:p>
            <a:r>
              <a:rPr lang="en-US" altLang="en-US" i="1" dirty="0"/>
              <a:t>Rotational delay </a:t>
            </a:r>
            <a:r>
              <a:rPr lang="en-US" altLang="en-US" dirty="0"/>
              <a:t>is the time that it takes for the desired sector to move into position beneath the read/write head.</a:t>
            </a:r>
          </a:p>
          <a:p>
            <a:r>
              <a:rPr lang="en-US" altLang="en-US" dirty="0"/>
              <a:t>Seek time + rotational delay = </a:t>
            </a:r>
            <a:r>
              <a:rPr lang="en-US" altLang="en-US" i="1" dirty="0"/>
              <a:t>access time</a:t>
            </a:r>
            <a:r>
              <a:rPr lang="en-US" altLang="en-US" dirty="0"/>
              <a:t>.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455" name="Rectangle 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7.6.1 Rigid Disk Drives (5 of 6)</a:t>
            </a:r>
          </a:p>
        </p:txBody>
      </p:sp>
      <p:sp>
        <p:nvSpPr>
          <p:cNvPr id="744450" name="Rectangle 2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altLang="en-US" i="1" dirty="0"/>
              <a:t>Transfer rate </a:t>
            </a:r>
            <a:r>
              <a:rPr lang="en-US" altLang="en-US" dirty="0"/>
              <a:t>gives us the rate at which data can be read from the disk.</a:t>
            </a:r>
          </a:p>
          <a:p>
            <a:r>
              <a:rPr lang="en-US" altLang="en-US" i="1" dirty="0"/>
              <a:t>Average latency </a:t>
            </a:r>
            <a:r>
              <a:rPr lang="en-US" altLang="en-US" dirty="0"/>
              <a:t>is a function of the rotational speed:</a:t>
            </a:r>
          </a:p>
          <a:p>
            <a:endParaRPr lang="en-US" altLang="en-US" dirty="0"/>
          </a:p>
          <a:p>
            <a:endParaRPr lang="en-US" altLang="en-US" dirty="0"/>
          </a:p>
          <a:p>
            <a:r>
              <a:rPr lang="en-US" altLang="en-US" i="1" dirty="0"/>
              <a:t>Mean Time To Failure </a:t>
            </a:r>
            <a:r>
              <a:rPr lang="en-US" altLang="en-US" dirty="0"/>
              <a:t>(</a:t>
            </a:r>
            <a:r>
              <a:rPr lang="en-US" altLang="en-US" i="1" dirty="0"/>
              <a:t>MTTF</a:t>
            </a:r>
            <a:r>
              <a:rPr lang="en-US" altLang="en-US" dirty="0"/>
              <a:t>) is a statistically-determined value often calculated experimentally.</a:t>
            </a:r>
          </a:p>
          <a:p>
            <a:pPr lvl="1"/>
            <a:r>
              <a:rPr lang="en-US" altLang="en-US" dirty="0"/>
              <a:t>It usually doesn’t tell us much about the actual expected life of the disk. Design life is usually more realistic.</a:t>
            </a:r>
          </a:p>
        </p:txBody>
      </p:sp>
      <p:sp>
        <p:nvSpPr>
          <p:cNvPr id="744453" name="Text Box 5"/>
          <p:cNvSpPr txBox="1">
            <a:spLocks noChangeArrowheads="1"/>
          </p:cNvSpPr>
          <p:nvPr/>
        </p:nvSpPr>
        <p:spPr bwMode="auto">
          <a:xfrm>
            <a:off x="685800" y="5943600"/>
            <a:ext cx="7696200" cy="43088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algn="ctr"/>
            <a:r>
              <a:rPr lang="en-US" altLang="en-US" sz="2200" baseline="0" dirty="0">
                <a:latin typeface="+mj-lt"/>
              </a:rPr>
              <a:t>Figure 7.15 in the text shows a sample disk specification.</a:t>
            </a:r>
          </a:p>
        </p:txBody>
      </p:sp>
      <p:pic>
        <p:nvPicPr>
          <p:cNvPr id="744457" name="Picture 9" descr="3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3200400"/>
            <a:ext cx="4191000" cy="955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405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7.6.1 Rigid Disk Drives (6 of 6)</a:t>
            </a:r>
          </a:p>
        </p:txBody>
      </p:sp>
      <p:sp>
        <p:nvSpPr>
          <p:cNvPr id="742402" name="Rectangle 2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altLang="en-US" dirty="0"/>
              <a:t>Low cost is the major advantage of hard disks.</a:t>
            </a:r>
          </a:p>
          <a:p>
            <a:r>
              <a:rPr lang="en-US" altLang="en-US" dirty="0"/>
              <a:t>But their limitations include:</a:t>
            </a:r>
          </a:p>
          <a:p>
            <a:pPr lvl="1"/>
            <a:r>
              <a:rPr lang="en-US" altLang="en-US" dirty="0"/>
              <a:t>Very slow compared to main memory</a:t>
            </a:r>
          </a:p>
          <a:p>
            <a:pPr lvl="1"/>
            <a:r>
              <a:rPr lang="en-US" altLang="en-US" dirty="0"/>
              <a:t>Fragility</a:t>
            </a:r>
          </a:p>
          <a:p>
            <a:pPr lvl="1"/>
            <a:r>
              <a:rPr lang="en-US" altLang="en-US" dirty="0"/>
              <a:t>Moving parts wear out</a:t>
            </a:r>
          </a:p>
          <a:p>
            <a:r>
              <a:rPr lang="en-US" altLang="en-US" dirty="0"/>
              <a:t>Reductions in memory cost enable the widespread adoption of </a:t>
            </a:r>
            <a:r>
              <a:rPr lang="en-US" altLang="en-US" i="1" dirty="0"/>
              <a:t>solid state drives </a:t>
            </a:r>
            <a:r>
              <a:rPr lang="en-US" altLang="en-US" dirty="0"/>
              <a:t>(SSDs). </a:t>
            </a:r>
          </a:p>
          <a:p>
            <a:pPr lvl="1"/>
            <a:r>
              <a:rPr lang="en-US" altLang="en-US" dirty="0"/>
              <a:t>Computers “see” SSDs as just another disk drive, but they store data in non-volatile </a:t>
            </a:r>
            <a:r>
              <a:rPr lang="en-US" altLang="en-US" i="1" dirty="0"/>
              <a:t>flash</a:t>
            </a:r>
            <a:r>
              <a:rPr lang="en-US" altLang="en-US" dirty="0"/>
              <a:t> memory circuits.</a:t>
            </a:r>
          </a:p>
          <a:p>
            <a:pPr lvl="1"/>
            <a:r>
              <a:rPr lang="en-US" altLang="en-US" dirty="0"/>
              <a:t>Flash memory is also found in memory sticks and MP3 players.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501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7.6.2 Solid State Drives (1 of 3)</a:t>
            </a:r>
          </a:p>
        </p:txBody>
      </p:sp>
      <p:sp>
        <p:nvSpPr>
          <p:cNvPr id="746498" name="Rectangle 2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altLang="en-US" dirty="0"/>
              <a:t>SSD access time and transfer rates are </a:t>
            </a:r>
            <a:r>
              <a:rPr lang="en-US" altLang="en-US" i="1" dirty="0"/>
              <a:t>typically</a:t>
            </a:r>
            <a:r>
              <a:rPr lang="en-US" altLang="en-US" dirty="0"/>
              <a:t> 100 times faster than magnetic disk, but slower than onboard RAM by a factor of 100,000.  </a:t>
            </a:r>
          </a:p>
          <a:p>
            <a:pPr lvl="1"/>
            <a:r>
              <a:rPr lang="en-US" altLang="en-US" dirty="0"/>
              <a:t>There numbers vary widely among manufacturers and interface methods.</a:t>
            </a:r>
          </a:p>
          <a:p>
            <a:r>
              <a:rPr lang="en-US" altLang="en-US" dirty="0"/>
              <a:t>Unlike RAM, flash is block-addressable (like disk drives).</a:t>
            </a:r>
          </a:p>
          <a:p>
            <a:pPr lvl="1"/>
            <a:r>
              <a:rPr lang="en-US" altLang="en-US" dirty="0"/>
              <a:t>The duty cycle of flash is between 30,000 and 1,000,000 updates to a block.</a:t>
            </a:r>
          </a:p>
          <a:p>
            <a:pPr lvl="1"/>
            <a:r>
              <a:rPr lang="en-US" altLang="en-US" dirty="0"/>
              <a:t>Updates are spread over the entire medium through </a:t>
            </a:r>
            <a:r>
              <a:rPr lang="en-US" altLang="en-US" i="1" dirty="0"/>
              <a:t>wear leveling </a:t>
            </a:r>
            <a:r>
              <a:rPr lang="en-US" altLang="en-US" dirty="0"/>
              <a:t>to prolong the life of the SSD.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501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7.6.2 Solid State Drives (2 of 3)</a:t>
            </a:r>
          </a:p>
        </p:txBody>
      </p:sp>
      <p:sp>
        <p:nvSpPr>
          <p:cNvPr id="746498" name="Rectangle 2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en-US" dirty="0"/>
              <a:t>SSD specifications share many common metrics with HDDs.</a:t>
            </a:r>
          </a:p>
          <a:p>
            <a:pPr lvl="1"/>
            <a:r>
              <a:rPr lang="en-US" altLang="en-US" dirty="0"/>
              <a:t>Clearly, there is no need for any metrics that concern spinning platters, such as rotational delay.</a:t>
            </a:r>
          </a:p>
          <a:p>
            <a:pPr lvl="1"/>
            <a:r>
              <a:rPr lang="en-US" altLang="en-US" dirty="0"/>
              <a:t>Compare Figs 7.15 with 7.17 in your text.</a:t>
            </a:r>
          </a:p>
          <a:p>
            <a:r>
              <a:rPr lang="en-US" altLang="en-US" dirty="0"/>
              <a:t>Enterprise SSDs must maintain the highest degree of performance and reliability.</a:t>
            </a:r>
          </a:p>
          <a:p>
            <a:pPr lvl="1"/>
            <a:r>
              <a:rPr lang="en-US" altLang="en-US" dirty="0"/>
              <a:t>Onboard cache memories are backed up by capacitors that briefly hold a charge during a power failure, giving time to commit pending writes.</a:t>
            </a:r>
          </a:p>
        </p:txBody>
      </p:sp>
    </p:spTree>
    <p:extLst>
      <p:ext uri="{BB962C8B-B14F-4D97-AF65-F5344CB8AC3E}">
        <p14:creationId xmlns:p14="http://schemas.microsoft.com/office/powerpoint/2010/main" val="20035112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501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7.6.2 Solid State Drives (3 of 3)</a:t>
            </a:r>
          </a:p>
        </p:txBody>
      </p:sp>
      <p:sp>
        <p:nvSpPr>
          <p:cNvPr id="746498" name="Rectangle 2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en-US" dirty="0"/>
              <a:t>The Joint Electron Devices Engineering Council (JEDEC) sets standards for SSD performance and reliability metrics. The most important are:</a:t>
            </a:r>
          </a:p>
          <a:p>
            <a:r>
              <a:rPr lang="en-US" altLang="en-US" dirty="0"/>
              <a:t>Unrecoverable Bit Error Ratio (UBER) and terabytes written (TBW). TBW is a measure of disk endurance (or service life) and UBER is a measure of disk reliability.</a:t>
            </a:r>
          </a:p>
          <a:p>
            <a:pPr lvl="1"/>
            <a:r>
              <a:rPr lang="en-US" altLang="en-US" dirty="0"/>
              <a:t>UBER is calculated by dividing the number of data errors by the number of bits read using a simulated lifetime workload. </a:t>
            </a:r>
          </a:p>
          <a:p>
            <a:pPr lvl="1"/>
            <a:r>
              <a:rPr lang="en-US" altLang="en-US" dirty="0"/>
              <a:t>TBW is the number of terabytes that can be written to the disk before the disk fails to meet specifications for speed and error rates. </a:t>
            </a:r>
          </a:p>
        </p:txBody>
      </p:sp>
    </p:spTree>
    <p:extLst>
      <p:ext uri="{BB962C8B-B14F-4D97-AF65-F5344CB8AC3E}">
        <p14:creationId xmlns:p14="http://schemas.microsoft.com/office/powerpoint/2010/main" val="1559259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547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7.7 Optical Disks (1 of 7)</a:t>
            </a:r>
          </a:p>
        </p:txBody>
      </p:sp>
      <p:sp>
        <p:nvSpPr>
          <p:cNvPr id="748546" name="Rectangle 2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altLang="en-US" dirty="0"/>
              <a:t>Optical disks provide large storage capacities very inexpensively.</a:t>
            </a:r>
          </a:p>
          <a:p>
            <a:r>
              <a:rPr lang="en-US" altLang="en-US" dirty="0"/>
              <a:t>They come in a number of varieties including CD-ROM, DVD, and WORM.</a:t>
            </a:r>
          </a:p>
          <a:p>
            <a:r>
              <a:rPr lang="en-US" altLang="en-US" dirty="0"/>
              <a:t>Many large computer installations produce document output on optical disk rather than on paper. This idea is called COLD</a:t>
            </a:r>
            <a:r>
              <a:rPr lang="en-US" dirty="0"/>
              <a:t>—</a:t>
            </a:r>
            <a:r>
              <a:rPr lang="en-US" altLang="en-US" i="1" dirty="0"/>
              <a:t>Computer Output Laser Disk</a:t>
            </a:r>
            <a:r>
              <a:rPr lang="en-US" altLang="en-US" dirty="0"/>
              <a:t>.</a:t>
            </a:r>
          </a:p>
          <a:p>
            <a:r>
              <a:rPr lang="en-US" altLang="en-US" dirty="0"/>
              <a:t>It is estimated that optical disks can endure for a hundred years. Other media are good for only a decade</a:t>
            </a:r>
            <a:r>
              <a:rPr lang="en-US" dirty="0"/>
              <a:t>—</a:t>
            </a:r>
            <a:r>
              <a:rPr lang="en-US" altLang="en-US" dirty="0"/>
              <a:t>at best.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694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7.7 Optical Disks (2 of 7)</a:t>
            </a:r>
          </a:p>
        </p:txBody>
      </p:sp>
      <p:sp>
        <p:nvSpPr>
          <p:cNvPr id="754690" name="Rectangle 2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altLang="en-US" dirty="0"/>
              <a:t>CD-ROMs were designed by the music industry in the 1980s, and later adapted to data.</a:t>
            </a:r>
          </a:p>
          <a:p>
            <a:r>
              <a:rPr lang="en-US" altLang="en-US" dirty="0"/>
              <a:t>This history is reflected by the fact that data is recorded in a single spiral track, starting from the center of the disk and spanning outward.</a:t>
            </a:r>
          </a:p>
          <a:p>
            <a:r>
              <a:rPr lang="en-US" altLang="en-US" dirty="0"/>
              <a:t>Binary ones and zeros are delineated by bumps in the polycarbonate disk substrate. The transitions between pits and lands define binary ones.</a:t>
            </a:r>
          </a:p>
          <a:p>
            <a:r>
              <a:rPr lang="en-US" altLang="en-US" dirty="0"/>
              <a:t>If you could unravel a full CD-ROM track, it would be nearly 5 miles long!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789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7.7 Optical Disks (3 of 7)</a:t>
            </a:r>
          </a:p>
        </p:txBody>
      </p:sp>
      <p:sp>
        <p:nvSpPr>
          <p:cNvPr id="758786" name="Rectangle 2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en-US" dirty="0"/>
              <a:t>The logical data format for a CD-ROM is much more complex than that of a magnetic disk. (See the text for details.)</a:t>
            </a:r>
          </a:p>
          <a:p>
            <a:r>
              <a:rPr lang="en-US" altLang="en-US" dirty="0"/>
              <a:t>Different formats are provided for data and music.</a:t>
            </a:r>
          </a:p>
          <a:p>
            <a:r>
              <a:rPr lang="en-US" altLang="en-US" dirty="0"/>
              <a:t>Two levels of error correction are provided for the data format.</a:t>
            </a:r>
          </a:p>
          <a:p>
            <a:r>
              <a:rPr lang="en-US" altLang="en-US" dirty="0"/>
              <a:t>Because of this, a CD holds at most 650MB of data, but can contain as much as 742MB of music.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349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7.7 Optical Disks (4 of 7)</a:t>
            </a:r>
          </a:p>
        </p:txBody>
      </p:sp>
      <p:sp>
        <p:nvSpPr>
          <p:cNvPr id="825346" name="Rectangle 2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altLang="en-US" dirty="0"/>
              <a:t>DVDs can be thought of as quad-density CDs.</a:t>
            </a:r>
          </a:p>
          <a:p>
            <a:pPr lvl="1"/>
            <a:r>
              <a:rPr lang="en-US" altLang="en-US" dirty="0"/>
              <a:t>Varieties include single sided, single layer, single sided double layer, double sided double layer, and double sided double layer.</a:t>
            </a:r>
          </a:p>
          <a:p>
            <a:r>
              <a:rPr lang="en-US" altLang="en-US" dirty="0"/>
              <a:t>Where a CD-ROM can hold at most 650MB of data, DVDs can hold as much as 17GB.</a:t>
            </a:r>
          </a:p>
          <a:p>
            <a:r>
              <a:rPr lang="en-US" altLang="en-US" dirty="0"/>
              <a:t>One of the reasons for this is that DVD employs a laser that has a shorter wavelength than the CD’s laser.</a:t>
            </a:r>
          </a:p>
          <a:p>
            <a:r>
              <a:rPr lang="en-US" altLang="en-US" dirty="0"/>
              <a:t>This allows pits and lands to be closer together and the spiral track to be wound tighter.</a:t>
            </a:r>
          </a:p>
          <a:p>
            <a:endParaRPr lang="en-US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7.2 I/O and Performance</a:t>
            </a:r>
          </a:p>
        </p:txBody>
      </p:sp>
      <p:sp>
        <p:nvSpPr>
          <p:cNvPr id="82329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altLang="en-US" dirty="0"/>
              <a:t>Sluggish I/O throughput can have a ripple effect, dragging down overall system performance.</a:t>
            </a:r>
          </a:p>
          <a:p>
            <a:pPr lvl="1"/>
            <a:r>
              <a:rPr lang="en-US" altLang="en-US" dirty="0"/>
              <a:t>This is especially true when virtual memory is involved.</a:t>
            </a:r>
          </a:p>
          <a:p>
            <a:r>
              <a:rPr lang="en-US" altLang="en-US" dirty="0"/>
              <a:t>The fastest processor in the world is of little use if it spends most of its time waiting for data.</a:t>
            </a:r>
          </a:p>
          <a:p>
            <a:r>
              <a:rPr lang="en-US" altLang="en-US" dirty="0"/>
              <a:t>If we really understand what’s happening in a computer system we can make the best possible use of its resources.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397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7.7 Optical Disks (5 of 7)</a:t>
            </a:r>
          </a:p>
        </p:txBody>
      </p:sp>
      <p:sp>
        <p:nvSpPr>
          <p:cNvPr id="827394" name="Rectangle 2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altLang="en-US" dirty="0"/>
              <a:t>A shorter wavelength light can read and write bytes in greater densities than can be done by a longer wavelength laser.</a:t>
            </a:r>
          </a:p>
          <a:p>
            <a:r>
              <a:rPr lang="en-US" altLang="en-US" dirty="0"/>
              <a:t>This is one reason that DVD’s density is greater than that of CD.</a:t>
            </a:r>
          </a:p>
          <a:p>
            <a:r>
              <a:rPr lang="en-US" altLang="en-US" dirty="0"/>
              <a:t>The 405 nm wavelength of blue-violet light is much shorter than either red (750 nm) or orange (650 nm).</a:t>
            </a:r>
          </a:p>
          <a:p>
            <a:r>
              <a:rPr lang="en-US" altLang="en-US" dirty="0"/>
              <a:t>The manufacture of blue-violet lasers can now be done economically, bringing about the next generation of laser disks.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46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7.7 Optical Disks (6 of 7)</a:t>
            </a:r>
          </a:p>
        </p:txBody>
      </p:sp>
      <p:sp>
        <p:nvSpPr>
          <p:cNvPr id="829442" name="Rectangle 2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altLang="en-US" dirty="0"/>
              <a:t>The Blu-Ray disc format won market dominance over HD-CD owing mainly to the influence of Sony.</a:t>
            </a:r>
          </a:p>
          <a:p>
            <a:pPr lvl="1"/>
            <a:r>
              <a:rPr lang="en-US" altLang="en-US" dirty="0"/>
              <a:t>HD-CDs are backward compatible with DVD, but hold less data.</a:t>
            </a:r>
          </a:p>
          <a:p>
            <a:r>
              <a:rPr lang="en-US" altLang="en-US" dirty="0"/>
              <a:t>Blu-Ray was developed by a consortium of nine companies that includes Sony, Samsung, and Pioneer.</a:t>
            </a:r>
          </a:p>
          <a:p>
            <a:pPr lvl="1"/>
            <a:r>
              <a:rPr lang="en-US" altLang="en-US" dirty="0"/>
              <a:t>Maximum capacity of a single layer Blu-Ray disk is 25GB.</a:t>
            </a:r>
          </a:p>
          <a:p>
            <a:pPr lvl="1"/>
            <a:r>
              <a:rPr lang="en-US" altLang="en-US" dirty="0"/>
              <a:t>Multiple layers can be “stacked” up to six deep.</a:t>
            </a:r>
          </a:p>
          <a:p>
            <a:pPr lvl="1"/>
            <a:r>
              <a:rPr lang="en-US" altLang="en-US" dirty="0"/>
              <a:t>Only double-layer disks are available for home use.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493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7.7 Optical Disks (7 of 7)</a:t>
            </a:r>
          </a:p>
        </p:txBody>
      </p:sp>
      <p:sp>
        <p:nvSpPr>
          <p:cNvPr id="831490" name="Rectangle 2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altLang="en-US" dirty="0"/>
              <a:t>Blue-violet laser disks are also used in the data center.</a:t>
            </a:r>
          </a:p>
          <a:p>
            <a:r>
              <a:rPr lang="en-US" altLang="en-US" dirty="0"/>
              <a:t>The intention is to provide a means for long term data storage and retrieval.</a:t>
            </a:r>
          </a:p>
          <a:p>
            <a:r>
              <a:rPr lang="en-US" altLang="en-US" dirty="0"/>
              <a:t>Two types are now dominant:</a:t>
            </a:r>
          </a:p>
          <a:p>
            <a:pPr lvl="1"/>
            <a:r>
              <a:rPr lang="en-US" altLang="en-US" dirty="0"/>
              <a:t>Sony’s Professional Disk for Data (PDD) that can store 23GB on one disk </a:t>
            </a:r>
          </a:p>
          <a:p>
            <a:pPr lvl="1"/>
            <a:r>
              <a:rPr lang="en-US" altLang="en-US" dirty="0"/>
              <a:t>Plasmon’s Ultra Density Optical (UDO) that can hold up to 30GB</a:t>
            </a:r>
          </a:p>
          <a:p>
            <a:r>
              <a:rPr lang="en-US" altLang="en-US" dirty="0"/>
              <a:t>It is too soon to tell which of these technologies will emerge as the winner.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739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7.8 Magnetic Tape (1 of 6)</a:t>
            </a:r>
          </a:p>
        </p:txBody>
      </p:sp>
      <p:sp>
        <p:nvSpPr>
          <p:cNvPr id="756738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First-generation magnetic tape was not much more than wide analog recording tape, having capacities under 11MB.</a:t>
            </a:r>
          </a:p>
          <a:p>
            <a:r>
              <a:rPr lang="en-US" altLang="en-US" dirty="0"/>
              <a:t>Data was usually written in nine vertical tracks: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9AFB8BE-DBAA-CB4A-A4F9-ABACC3EB2E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4419600"/>
            <a:ext cx="4699000" cy="1759393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839" name="Rectangle 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7.8 Magnetic Tape (2 of 6)</a:t>
            </a:r>
          </a:p>
        </p:txBody>
      </p:sp>
      <p:sp>
        <p:nvSpPr>
          <p:cNvPr id="760834" name="Rectangle 2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en-US" dirty="0"/>
              <a:t>Today’s tapes are digital, and provide multiple gigabytes of data storage.</a:t>
            </a:r>
          </a:p>
          <a:p>
            <a:r>
              <a:rPr lang="en-US" altLang="en-US" dirty="0"/>
              <a:t>Two dominant recording methods are </a:t>
            </a:r>
            <a:r>
              <a:rPr lang="en-US" altLang="en-US" i="1" dirty="0"/>
              <a:t>serpentine</a:t>
            </a:r>
            <a:r>
              <a:rPr lang="en-US" altLang="en-US" dirty="0"/>
              <a:t> and </a:t>
            </a:r>
            <a:r>
              <a:rPr lang="en-US" altLang="en-US" i="1" dirty="0"/>
              <a:t>helical scan</a:t>
            </a:r>
            <a:r>
              <a:rPr lang="en-US" altLang="en-US" dirty="0"/>
              <a:t>, which are distinguished by how the read-write head passes over the recording medium.</a:t>
            </a:r>
          </a:p>
          <a:p>
            <a:r>
              <a:rPr lang="en-US" altLang="en-US" dirty="0"/>
              <a:t>Serpentine recording is used in </a:t>
            </a:r>
            <a:r>
              <a:rPr lang="en-US" altLang="en-US" i="1" dirty="0"/>
              <a:t>digital linear tape </a:t>
            </a:r>
            <a:r>
              <a:rPr lang="en-US" altLang="en-US" dirty="0"/>
              <a:t>(DLT) and </a:t>
            </a:r>
            <a:r>
              <a:rPr lang="en-US" altLang="en-US" i="1" dirty="0"/>
              <a:t>quarter inch cartridge </a:t>
            </a:r>
            <a:r>
              <a:rPr lang="en-US" altLang="en-US" dirty="0"/>
              <a:t>(QIC) tape systems.</a:t>
            </a:r>
          </a:p>
          <a:p>
            <a:r>
              <a:rPr lang="en-US" altLang="en-US" i="1" dirty="0"/>
              <a:t>Digital audio tape </a:t>
            </a:r>
            <a:r>
              <a:rPr lang="en-US" altLang="en-US" dirty="0"/>
              <a:t>(DAT) systems employ helical scan recording.</a:t>
            </a:r>
          </a:p>
          <a:p>
            <a:r>
              <a:rPr lang="en-US" altLang="en-US" dirty="0"/>
              <a:t>These two recording methods are shown on the next slide.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888" name="Text Box 8"/>
          <p:cNvSpPr txBox="1">
            <a:spLocks noChangeArrowheads="1"/>
          </p:cNvSpPr>
          <p:nvPr/>
        </p:nvSpPr>
        <p:spPr bwMode="auto">
          <a:xfrm>
            <a:off x="6172200" y="1905000"/>
            <a:ext cx="2438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sz="2400" b="1" baseline="0" dirty="0">
                <a:latin typeface="Arial" charset="0"/>
                <a:sym typeface="Symbol" pitchFamily="18" charset="2"/>
              </a:rPr>
              <a:t> </a:t>
            </a:r>
            <a:r>
              <a:rPr lang="en-US" altLang="en-US" sz="2400" b="1" baseline="0" dirty="0">
                <a:latin typeface="Arial" charset="0"/>
              </a:rPr>
              <a:t>Serpentine</a:t>
            </a:r>
          </a:p>
        </p:txBody>
      </p:sp>
      <p:sp>
        <p:nvSpPr>
          <p:cNvPr id="762894" name="Rectangle 14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>
            <a:normAutofit/>
          </a:bodyPr>
          <a:lstStyle/>
          <a:p>
            <a:r>
              <a:rPr lang="en-US" altLang="en-US" dirty="0"/>
              <a:t>7.8 Magnetic Tape </a:t>
            </a:r>
            <a:r>
              <a:rPr lang="en-US" altLang="en-US" sz="2400" dirty="0"/>
              <a:t>(3 of 6)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0A5129A-D348-E543-905D-94AD2FC897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0782" y="1828800"/>
            <a:ext cx="4836968" cy="3257550"/>
          </a:xfr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7.8 Magnetic Tape (4 of 6)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F73F827-516F-B140-B7EC-88CE0F2FB4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7050" y="2724230"/>
            <a:ext cx="3638550" cy="2241470"/>
          </a:xfrm>
        </p:spPr>
      </p:pic>
      <p:sp>
        <p:nvSpPr>
          <p:cNvPr id="6" name="Text Box 9"/>
          <p:cNvSpPr txBox="1">
            <a:spLocks noChangeArrowheads="1"/>
          </p:cNvSpPr>
          <p:nvPr/>
        </p:nvSpPr>
        <p:spPr bwMode="auto">
          <a:xfrm>
            <a:off x="381000" y="3429000"/>
            <a:ext cx="2438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sz="2400" b="1" baseline="0" dirty="0">
                <a:latin typeface="Arial" charset="0"/>
              </a:rPr>
              <a:t>Helical Scan </a:t>
            </a:r>
            <a:r>
              <a:rPr lang="en-US" altLang="en-US" sz="2400" b="1" baseline="0" dirty="0">
                <a:latin typeface="Arial" charset="0"/>
                <a:sym typeface="Symbol" pitchFamily="18" charset="2"/>
              </a:rPr>
              <a:t></a:t>
            </a:r>
            <a:endParaRPr lang="en-US" altLang="en-US" sz="2400" b="1" baseline="0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490777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935" name="Rectangle 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7.8 Magnetic Tape (5 of 6)</a:t>
            </a:r>
          </a:p>
        </p:txBody>
      </p:sp>
      <p:sp>
        <p:nvSpPr>
          <p:cNvPr id="764930" name="Rectangle 2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en-US" dirty="0"/>
              <a:t>Numerous incompatible tape formats emerged over the years.</a:t>
            </a:r>
          </a:p>
          <a:p>
            <a:pPr lvl="1"/>
            <a:r>
              <a:rPr lang="en-US" altLang="en-US" dirty="0"/>
              <a:t>Sometimes even different models of the same manufacturer’s tape drives were incompatible!</a:t>
            </a:r>
          </a:p>
          <a:p>
            <a:r>
              <a:rPr lang="en-US" altLang="en-US" dirty="0"/>
              <a:t>Finally, in 1997, HP, IBM, and Seagate collaboratively invented a best-of-breed tape standard.</a:t>
            </a:r>
          </a:p>
          <a:p>
            <a:r>
              <a:rPr lang="en-US" altLang="en-US" dirty="0"/>
              <a:t>They called this new tape format </a:t>
            </a:r>
            <a:r>
              <a:rPr lang="en-US" altLang="en-US" i="1" dirty="0"/>
              <a:t>Linear Tape Open </a:t>
            </a:r>
            <a:r>
              <a:rPr lang="en-US" altLang="en-US" dirty="0"/>
              <a:t>(LTO) because the specification is openly available.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637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7.8 Magnetic Tape (6 of 6)</a:t>
            </a:r>
          </a:p>
        </p:txBody>
      </p:sp>
      <p:sp>
        <p:nvSpPr>
          <p:cNvPr id="837634" name="Rectangle 2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en-US" dirty="0"/>
              <a:t>LTO, as the name implies, is a linear digital tape format.</a:t>
            </a:r>
          </a:p>
          <a:p>
            <a:r>
              <a:rPr lang="en-US" altLang="en-US" dirty="0"/>
              <a:t>The specification allowed for the refinement of the technology through four “generations.”</a:t>
            </a:r>
          </a:p>
          <a:p>
            <a:r>
              <a:rPr lang="en-US" altLang="en-US" dirty="0"/>
              <a:t>Generation 5 was released in 2010.</a:t>
            </a:r>
          </a:p>
          <a:p>
            <a:pPr lvl="1"/>
            <a:r>
              <a:rPr lang="en-US" altLang="en-US" dirty="0"/>
              <a:t>Without compression, the tapes support a transfer rate of 208MB per second and each tape can hold up to 1.4TB.</a:t>
            </a:r>
          </a:p>
          <a:p>
            <a:r>
              <a:rPr lang="en-US" altLang="en-US" dirty="0"/>
              <a:t>LTO supports several levels of error correction, providing superb reliability.</a:t>
            </a:r>
          </a:p>
          <a:p>
            <a:pPr lvl="1"/>
            <a:r>
              <a:rPr lang="en-US" altLang="en-US" dirty="0"/>
              <a:t>Tape has a reputation for being an error-prone medium.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587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7.9 RAID (1 of 11)</a:t>
            </a:r>
          </a:p>
        </p:txBody>
      </p:sp>
      <p:sp>
        <p:nvSpPr>
          <p:cNvPr id="835586" name="Rectangle 2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altLang="en-US" dirty="0"/>
              <a:t>RAID, an acronym for </a:t>
            </a:r>
            <a:r>
              <a:rPr lang="en-US" altLang="en-US" i="1" dirty="0"/>
              <a:t>Redundant Array of Independent Disks </a:t>
            </a:r>
            <a:r>
              <a:rPr lang="en-US" altLang="en-US" dirty="0"/>
              <a:t>was invented to address problems of disk reliability, cost, and performance.</a:t>
            </a:r>
          </a:p>
          <a:p>
            <a:r>
              <a:rPr lang="en-US" altLang="en-US" dirty="0"/>
              <a:t>In RAID, data is stored across many disks, with extra disks added to the array to provide error correction (redundancy).</a:t>
            </a:r>
          </a:p>
          <a:p>
            <a:r>
              <a:rPr lang="en-US" altLang="en-US" dirty="0"/>
              <a:t>The inventors of RAID, David Patterson, Garth Gibson, and Randy Katz, provided a RAID taxonomy that has persisted for a quarter of a century, despite many efforts to redefine it.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5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7.3 Amdahl’s Law (1 of 3)</a:t>
            </a:r>
          </a:p>
        </p:txBody>
      </p:sp>
      <p:sp>
        <p:nvSpPr>
          <p:cNvPr id="705539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981200"/>
            <a:ext cx="7772400" cy="2209800"/>
          </a:xfrm>
        </p:spPr>
        <p:txBody>
          <a:bodyPr>
            <a:normAutofit fontScale="77500" lnSpcReduction="20000"/>
          </a:bodyPr>
          <a:lstStyle/>
          <a:p>
            <a:r>
              <a:rPr lang="en-US" altLang="en-US" dirty="0"/>
              <a:t>The overall performance of a system is a result of the interaction of all of its components.</a:t>
            </a:r>
          </a:p>
          <a:p>
            <a:r>
              <a:rPr lang="en-US" altLang="en-US" dirty="0"/>
              <a:t>System performance is most effectively improved when the performance of the most heavily used components is improved. </a:t>
            </a:r>
          </a:p>
          <a:p>
            <a:r>
              <a:rPr lang="en-US" altLang="en-US" dirty="0"/>
              <a:t>This idea is quantified by Amdahl’s Law:</a:t>
            </a:r>
          </a:p>
          <a:p>
            <a:endParaRPr lang="en-US" altLang="en-US" dirty="0"/>
          </a:p>
          <a:p>
            <a:pPr lvl="1"/>
            <a:endParaRPr lang="en-US" altLang="en-US" dirty="0"/>
          </a:p>
          <a:p>
            <a:pPr lvl="1"/>
            <a:endParaRPr lang="en-US" altLang="en-US" dirty="0"/>
          </a:p>
        </p:txBody>
      </p:sp>
      <p:sp>
        <p:nvSpPr>
          <p:cNvPr id="705541" name="Text Box 5"/>
          <p:cNvSpPr txBox="1">
            <a:spLocks noChangeArrowheads="1"/>
          </p:cNvSpPr>
          <p:nvPr/>
        </p:nvSpPr>
        <p:spPr bwMode="auto">
          <a:xfrm>
            <a:off x="4114800" y="4175322"/>
            <a:ext cx="4800600" cy="14634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1143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lvl="1">
              <a:spcBef>
                <a:spcPct val="5000"/>
              </a:spcBef>
            </a:pPr>
            <a:r>
              <a:rPr lang="en-US" altLang="en-US" sz="2200" baseline="0" dirty="0">
                <a:latin typeface="Arial"/>
                <a:cs typeface="Arial"/>
              </a:rPr>
              <a:t>where </a:t>
            </a:r>
            <a:r>
              <a:rPr lang="en-US" altLang="en-US" sz="2200" i="1" baseline="0" dirty="0">
                <a:latin typeface="Arial"/>
                <a:cs typeface="Arial"/>
              </a:rPr>
              <a:t>S</a:t>
            </a:r>
            <a:r>
              <a:rPr lang="en-US" altLang="en-US" sz="2200" baseline="0" dirty="0">
                <a:latin typeface="Arial"/>
                <a:cs typeface="Arial"/>
              </a:rPr>
              <a:t> is the overall speedup; </a:t>
            </a:r>
          </a:p>
          <a:p>
            <a:pPr lvl="1">
              <a:spcBef>
                <a:spcPct val="5000"/>
              </a:spcBef>
            </a:pPr>
            <a:r>
              <a:rPr lang="en-US" altLang="en-US" sz="2200" i="1" baseline="0" dirty="0">
                <a:latin typeface="Arial"/>
                <a:cs typeface="Arial"/>
              </a:rPr>
              <a:t>f</a:t>
            </a:r>
            <a:r>
              <a:rPr lang="en-US" altLang="en-US" sz="2200" baseline="0" dirty="0">
                <a:latin typeface="Arial"/>
                <a:cs typeface="Arial"/>
              </a:rPr>
              <a:t> is the fraction of work performed by a faster component; and </a:t>
            </a:r>
            <a:r>
              <a:rPr lang="en-US" altLang="en-US" sz="2200" i="1" baseline="0" dirty="0">
                <a:latin typeface="Arial"/>
                <a:cs typeface="Arial"/>
              </a:rPr>
              <a:t>k</a:t>
            </a:r>
            <a:r>
              <a:rPr lang="en-US" altLang="en-US" sz="2200" baseline="0" dirty="0">
                <a:latin typeface="Arial"/>
                <a:cs typeface="Arial"/>
              </a:rPr>
              <a:t> is the speedup of the faster component.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D7F6E5-676F-4654-A74A-7DA629C201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4294" y="4327722"/>
            <a:ext cx="2328401" cy="933507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07" name="Rectangle 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7.9 RAID (2 of 11)</a:t>
            </a:r>
          </a:p>
        </p:txBody>
      </p:sp>
      <p:sp>
        <p:nvSpPr>
          <p:cNvPr id="768002" name="Rectangle 2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altLang="en-US" dirty="0"/>
              <a:t>RAID Level 0, also known as </a:t>
            </a:r>
            <a:r>
              <a:rPr lang="en-US" altLang="en-US" i="1" dirty="0"/>
              <a:t>drive spanning</a:t>
            </a:r>
            <a:r>
              <a:rPr lang="en-US" altLang="en-US" dirty="0"/>
              <a:t>, provides improved performance, but no redundancy.</a:t>
            </a:r>
          </a:p>
          <a:p>
            <a:pPr lvl="1"/>
            <a:r>
              <a:rPr lang="en-US" altLang="en-US" dirty="0"/>
              <a:t>Data is written in blocks across the entire array.</a:t>
            </a:r>
          </a:p>
          <a:p>
            <a:pPr lvl="1"/>
            <a:endParaRPr lang="en-US" altLang="en-US" dirty="0"/>
          </a:p>
          <a:p>
            <a:pPr lvl="1"/>
            <a:endParaRPr lang="en-US" altLang="en-US" dirty="0"/>
          </a:p>
          <a:p>
            <a:pPr lvl="1"/>
            <a:endParaRPr lang="en-US" altLang="en-US" dirty="0"/>
          </a:p>
          <a:p>
            <a:pPr lvl="1"/>
            <a:endParaRPr lang="en-US" altLang="en-US" dirty="0"/>
          </a:p>
          <a:p>
            <a:pPr lvl="1"/>
            <a:endParaRPr lang="en-US" altLang="en-US" dirty="0"/>
          </a:p>
          <a:p>
            <a:pPr lvl="1"/>
            <a:endParaRPr lang="en-US" altLang="en-US" dirty="0"/>
          </a:p>
          <a:p>
            <a:pPr lvl="1"/>
            <a:r>
              <a:rPr lang="en-US" altLang="en-US" dirty="0"/>
              <a:t>The disadvantage of RAID 0 is in its low reliability.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CFE8AB2-0A68-1745-AA48-113BEAD2EB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3581400"/>
            <a:ext cx="4724400" cy="179070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059" name="Rectangle 1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7.9 RAID (3 of 11)</a:t>
            </a:r>
          </a:p>
        </p:txBody>
      </p:sp>
      <p:sp>
        <p:nvSpPr>
          <p:cNvPr id="770050" name="Rectangle 2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altLang="en-US" dirty="0"/>
              <a:t>RAID Level 1, also known as </a:t>
            </a:r>
            <a:r>
              <a:rPr lang="en-US" altLang="en-US" i="1" dirty="0"/>
              <a:t>disk mirroring</a:t>
            </a:r>
            <a:r>
              <a:rPr lang="en-US" altLang="en-US" dirty="0"/>
              <a:t>, provides 100% redundancy, and good performance.</a:t>
            </a:r>
          </a:p>
          <a:p>
            <a:pPr lvl="1"/>
            <a:r>
              <a:rPr lang="en-US" altLang="en-US" dirty="0"/>
              <a:t>Two matched sets of disks contain the same data.</a:t>
            </a:r>
          </a:p>
          <a:p>
            <a:pPr lvl="1"/>
            <a:endParaRPr lang="en-US" altLang="en-US" dirty="0"/>
          </a:p>
          <a:p>
            <a:pPr lvl="1"/>
            <a:endParaRPr lang="en-US" altLang="en-US" dirty="0"/>
          </a:p>
          <a:p>
            <a:pPr lvl="1"/>
            <a:endParaRPr lang="en-US" altLang="en-US" dirty="0"/>
          </a:p>
          <a:p>
            <a:pPr lvl="1"/>
            <a:endParaRPr lang="en-US" altLang="en-US" dirty="0"/>
          </a:p>
          <a:p>
            <a:pPr lvl="1"/>
            <a:endParaRPr lang="en-US" altLang="en-US" dirty="0"/>
          </a:p>
          <a:p>
            <a:pPr lvl="1"/>
            <a:endParaRPr lang="en-US" altLang="en-US" dirty="0"/>
          </a:p>
          <a:p>
            <a:pPr lvl="1"/>
            <a:r>
              <a:rPr lang="en-US" altLang="en-US" dirty="0"/>
              <a:t>The disadvantage of RAID 1 is cost.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8BF633-566C-7943-B0B9-01086A0A0E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3352800"/>
            <a:ext cx="6400800" cy="1961271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104" name="Rectangle 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7.9 RAID (4 of 11)</a:t>
            </a:r>
          </a:p>
        </p:txBody>
      </p:sp>
      <p:sp>
        <p:nvSpPr>
          <p:cNvPr id="772098" name="Rectangle 2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en-US" dirty="0"/>
              <a:t>A RAID Level 2 configuration consists of a set of data drives, and a set of Hamming code drives.</a:t>
            </a:r>
          </a:p>
          <a:p>
            <a:pPr lvl="1"/>
            <a:r>
              <a:rPr lang="en-US" altLang="en-US" dirty="0"/>
              <a:t>Hamming code drives provide error correction for the data drives.</a:t>
            </a:r>
          </a:p>
          <a:p>
            <a:pPr lvl="1"/>
            <a:endParaRPr lang="en-US" altLang="en-US" dirty="0"/>
          </a:p>
          <a:p>
            <a:pPr lvl="1"/>
            <a:endParaRPr lang="en-US" altLang="en-US" dirty="0"/>
          </a:p>
          <a:p>
            <a:pPr lvl="1"/>
            <a:endParaRPr lang="en-US" altLang="en-US" dirty="0"/>
          </a:p>
          <a:p>
            <a:pPr lvl="1"/>
            <a:endParaRPr lang="en-US" altLang="en-US" dirty="0"/>
          </a:p>
          <a:p>
            <a:pPr lvl="1"/>
            <a:endParaRPr lang="en-US" altLang="en-US" dirty="0"/>
          </a:p>
          <a:p>
            <a:pPr lvl="1"/>
            <a:endParaRPr lang="en-US" altLang="en-US" dirty="0"/>
          </a:p>
          <a:p>
            <a:pPr lvl="1"/>
            <a:r>
              <a:rPr lang="en-US" altLang="en-US" dirty="0"/>
              <a:t>RAID 2 performance is poor and the cost is relatively high.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89D5D7-3894-5047-9A74-3B3DAF339D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3048000"/>
            <a:ext cx="3879850" cy="2077527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153" name="Rectangle 9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7.9 RAID (5 of 11)</a:t>
            </a:r>
          </a:p>
        </p:txBody>
      </p:sp>
      <p:sp>
        <p:nvSpPr>
          <p:cNvPr id="774146" name="Rectangle 2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en-US" dirty="0"/>
              <a:t>RAID Level 3 stripes bits across a set of data drives and provides a separate disk for parity.</a:t>
            </a:r>
          </a:p>
          <a:p>
            <a:pPr lvl="1"/>
            <a:r>
              <a:rPr lang="en-US" altLang="en-US" dirty="0"/>
              <a:t>Parity is the XOR of the data bits.</a:t>
            </a:r>
          </a:p>
          <a:p>
            <a:pPr lvl="1"/>
            <a:endParaRPr lang="en-US" altLang="en-US" dirty="0"/>
          </a:p>
          <a:p>
            <a:pPr lvl="1"/>
            <a:endParaRPr lang="en-US" altLang="en-US" dirty="0"/>
          </a:p>
          <a:p>
            <a:pPr lvl="1"/>
            <a:endParaRPr lang="en-US" altLang="en-US" dirty="0"/>
          </a:p>
          <a:p>
            <a:pPr lvl="1"/>
            <a:endParaRPr lang="en-US" altLang="en-US" dirty="0"/>
          </a:p>
          <a:p>
            <a:pPr lvl="1"/>
            <a:endParaRPr lang="en-US" altLang="en-US" dirty="0"/>
          </a:p>
          <a:p>
            <a:pPr lvl="1"/>
            <a:r>
              <a:rPr lang="en-US" altLang="en-US" dirty="0"/>
              <a:t>RAID 3 is not suitable for commercial applications, but is good for personal systems.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239B35-0A24-4F47-A790-D732C79912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400" y="3505200"/>
            <a:ext cx="4419600" cy="1387549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200" name="Rectangle 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7.9 RAID (6 of 11)</a:t>
            </a:r>
          </a:p>
        </p:txBody>
      </p:sp>
      <p:sp>
        <p:nvSpPr>
          <p:cNvPr id="776194" name="Rectangle 2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altLang="en-US" dirty="0"/>
              <a:t>RAID Level 4 is like adding parity disks to RAID 0.</a:t>
            </a:r>
          </a:p>
          <a:p>
            <a:pPr lvl="1"/>
            <a:r>
              <a:rPr lang="en-US" altLang="en-US" dirty="0"/>
              <a:t>Data is written in blocks across the data disks, and a parity block is written to the redundant drive.</a:t>
            </a:r>
          </a:p>
          <a:p>
            <a:pPr lvl="1"/>
            <a:endParaRPr lang="en-US" altLang="en-US" dirty="0"/>
          </a:p>
          <a:p>
            <a:pPr lvl="1"/>
            <a:endParaRPr lang="en-US" altLang="en-US" dirty="0"/>
          </a:p>
          <a:p>
            <a:pPr lvl="1"/>
            <a:endParaRPr lang="en-US" altLang="en-US" dirty="0"/>
          </a:p>
          <a:p>
            <a:pPr lvl="1"/>
            <a:endParaRPr lang="en-US" altLang="en-US" dirty="0"/>
          </a:p>
          <a:p>
            <a:pPr lvl="1"/>
            <a:endParaRPr lang="en-US" altLang="en-US" dirty="0"/>
          </a:p>
          <a:p>
            <a:pPr lvl="1"/>
            <a:endParaRPr lang="en-US" altLang="en-US" dirty="0"/>
          </a:p>
          <a:p>
            <a:pPr lvl="1"/>
            <a:r>
              <a:rPr lang="en-US" altLang="en-US" dirty="0"/>
              <a:t>RAID 4 would be feasible if all record blocks were the same size.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611B05-4F66-9B41-9EC5-A7A80E0D06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3200400"/>
            <a:ext cx="6096000" cy="1803267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48" name="Rectangle 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7.9 RAID (7 of 11)</a:t>
            </a:r>
          </a:p>
        </p:txBody>
      </p:sp>
      <p:sp>
        <p:nvSpPr>
          <p:cNvPr id="778242" name="Rectangle 2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altLang="en-US" dirty="0"/>
              <a:t>RAID Level 5 is RAID 4 with distributed parity.</a:t>
            </a:r>
          </a:p>
          <a:p>
            <a:pPr lvl="1"/>
            <a:r>
              <a:rPr lang="en-US" altLang="en-US" dirty="0"/>
              <a:t>With distributed parity, some accesses can be serviced concurrently, giving good performance and high reliability.</a:t>
            </a:r>
          </a:p>
          <a:p>
            <a:pPr lvl="1"/>
            <a:endParaRPr lang="en-US" altLang="en-US" dirty="0"/>
          </a:p>
          <a:p>
            <a:pPr lvl="1"/>
            <a:endParaRPr lang="en-US" altLang="en-US" dirty="0"/>
          </a:p>
          <a:p>
            <a:pPr lvl="1"/>
            <a:endParaRPr lang="en-US" altLang="en-US" dirty="0"/>
          </a:p>
          <a:p>
            <a:pPr lvl="1"/>
            <a:endParaRPr lang="en-US" altLang="en-US" dirty="0"/>
          </a:p>
          <a:p>
            <a:pPr lvl="1"/>
            <a:endParaRPr lang="en-US" altLang="en-US" dirty="0"/>
          </a:p>
          <a:p>
            <a:pPr lvl="1"/>
            <a:endParaRPr lang="en-US" altLang="en-US" dirty="0"/>
          </a:p>
          <a:p>
            <a:pPr lvl="1"/>
            <a:r>
              <a:rPr lang="en-US" altLang="en-US" dirty="0"/>
              <a:t>RAID 5 is used in many commercial systems.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89CAA3-975A-E843-8F36-9E9C3F2F81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3429000"/>
            <a:ext cx="4495800" cy="195699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295" name="Rectangle 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7.9 RAID (8 of 11)</a:t>
            </a:r>
          </a:p>
        </p:txBody>
      </p:sp>
      <p:sp>
        <p:nvSpPr>
          <p:cNvPr id="780290" name="Rectangle 2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altLang="en-US" dirty="0"/>
              <a:t>RAID Level 6 carries two levels of error protection over striped data: Reed-Soloman and parity.</a:t>
            </a:r>
          </a:p>
          <a:p>
            <a:pPr lvl="1"/>
            <a:r>
              <a:rPr lang="en-US" altLang="en-US" dirty="0"/>
              <a:t>It can tolerate the loss of two disks.</a:t>
            </a:r>
          </a:p>
          <a:p>
            <a:pPr lvl="1"/>
            <a:endParaRPr lang="en-US" altLang="en-US" dirty="0"/>
          </a:p>
          <a:p>
            <a:pPr lvl="1"/>
            <a:endParaRPr lang="en-US" altLang="en-US" dirty="0"/>
          </a:p>
          <a:p>
            <a:pPr lvl="1"/>
            <a:endParaRPr lang="en-US" altLang="en-US" dirty="0"/>
          </a:p>
          <a:p>
            <a:pPr lvl="1"/>
            <a:endParaRPr lang="en-US" altLang="en-US" dirty="0"/>
          </a:p>
          <a:p>
            <a:pPr lvl="1"/>
            <a:endParaRPr lang="en-US" altLang="en-US" dirty="0"/>
          </a:p>
          <a:p>
            <a:pPr lvl="1"/>
            <a:endParaRPr lang="en-US" altLang="en-US" dirty="0"/>
          </a:p>
          <a:p>
            <a:pPr lvl="1"/>
            <a:endParaRPr lang="en-US" altLang="en-US" dirty="0"/>
          </a:p>
          <a:p>
            <a:pPr lvl="1"/>
            <a:r>
              <a:rPr lang="en-US" altLang="en-US" dirty="0"/>
              <a:t>RAID 6 is write-intensive, but highly fault-tolerant.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7FA3D6-3937-434A-9DF0-950E18AF71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3429000"/>
            <a:ext cx="5029200" cy="1674203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689" name="Rectangle 9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7.9 RAID (9 of 11)</a:t>
            </a:r>
          </a:p>
        </p:txBody>
      </p:sp>
      <p:sp>
        <p:nvSpPr>
          <p:cNvPr id="839682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Double parity RAID (RAID DP) employs pairs of over- lapping parity blocks that provide linearly independent parity functions.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977260-E87F-C246-B153-22C1145BD5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3810000"/>
            <a:ext cx="4419600" cy="184150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733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7.9 RAID (10 of 11)</a:t>
            </a:r>
          </a:p>
        </p:txBody>
      </p:sp>
      <p:sp>
        <p:nvSpPr>
          <p:cNvPr id="841730" name="Rectangle 2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en-US" dirty="0"/>
              <a:t>Like RAID 6, RAID DP can tolerate the loss of two disks.</a:t>
            </a:r>
          </a:p>
          <a:p>
            <a:r>
              <a:rPr lang="en-US" altLang="en-US" dirty="0"/>
              <a:t>The use of simple parity functions provides RAID DP with better performance than RAID 6.</a:t>
            </a:r>
          </a:p>
          <a:p>
            <a:r>
              <a:rPr lang="en-US" altLang="en-US" dirty="0"/>
              <a:t>Of course, because two parity functions are involved, RAID DP’s performance is somewhat degraded from that of RAID 5.</a:t>
            </a:r>
          </a:p>
          <a:p>
            <a:pPr lvl="1"/>
            <a:r>
              <a:rPr lang="en-US" altLang="en-US" dirty="0"/>
              <a:t>RAID DP is also known as EVENODD, diagonal parity RAID, RAID 5DP, advanced data guarding RAID (RAID ADG) and</a:t>
            </a:r>
            <a:r>
              <a:rPr lang="en-US" dirty="0"/>
              <a:t>—</a:t>
            </a:r>
            <a:r>
              <a:rPr lang="en-US" altLang="en-US" dirty="0"/>
              <a:t>erroneously</a:t>
            </a:r>
            <a:r>
              <a:rPr lang="en-US" dirty="0"/>
              <a:t>—</a:t>
            </a:r>
            <a:r>
              <a:rPr lang="en-US" altLang="en-US" dirty="0"/>
              <a:t>RAID 6.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342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7.9 RAID (11 of 11)</a:t>
            </a:r>
          </a:p>
        </p:txBody>
      </p:sp>
      <p:sp>
        <p:nvSpPr>
          <p:cNvPr id="782338" name="Rectangle 2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en-US" dirty="0"/>
              <a:t>Large systems consisting of many drive arrays may employ various RAID levels, depending on the criticality of the data on the drives.</a:t>
            </a:r>
          </a:p>
          <a:p>
            <a:pPr lvl="1"/>
            <a:r>
              <a:rPr lang="en-US" altLang="en-US" dirty="0"/>
              <a:t>A disk array that provides program workspace (say for file sorting) does not require high fault tolerance.</a:t>
            </a:r>
          </a:p>
          <a:p>
            <a:r>
              <a:rPr lang="en-US" altLang="en-US" dirty="0"/>
              <a:t>Critical, high-throughput files can benefit from combining RAID 0 with RAID 1, called RAID 10.</a:t>
            </a:r>
          </a:p>
          <a:p>
            <a:r>
              <a:rPr lang="en-US" altLang="en-US" dirty="0"/>
              <a:t>RAID 50 combines striping and distributed parity. For good fault tolerance and high capacity.</a:t>
            </a:r>
          </a:p>
          <a:p>
            <a:pPr lvl="1"/>
            <a:r>
              <a:rPr lang="en-US" altLang="en-US" dirty="0"/>
              <a:t>Note: Higher RAID levels do not necessarily mean “better” RAID levels. It all depends upon the needs of the applications that use the disks.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591" name="Rectangle 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7.3 Amdahl’s Law (2 of 3)</a:t>
            </a:r>
          </a:p>
        </p:txBody>
      </p:sp>
      <p:sp>
        <p:nvSpPr>
          <p:cNvPr id="70758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altLang="en-US" dirty="0"/>
              <a:t>Amdahl’s Law gives us a handy way to estimate the performance improvement we can expect when we upgrade a system component.</a:t>
            </a:r>
          </a:p>
          <a:p>
            <a:r>
              <a:rPr lang="en-US" altLang="en-US" dirty="0"/>
              <a:t>On a large system, suppose we can upgrade a CPU to make it 50% faster for $10,000 or upgrade its disk drives for $7,000 to make them 150% faster. </a:t>
            </a:r>
          </a:p>
          <a:p>
            <a:r>
              <a:rPr lang="en-US" altLang="en-US" dirty="0"/>
              <a:t>Processes spend 70% of their time running in the CPU and 30% of their time waiting for disk service.</a:t>
            </a:r>
          </a:p>
          <a:p>
            <a:r>
              <a:rPr lang="en-US" altLang="en-US" dirty="0"/>
              <a:t>An upgrade of which component would offer the greater benefit for the lesser cost?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779" name="Rectangle 3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7.10 The Future of Data Storage (1 of 11)</a:t>
            </a:r>
          </a:p>
        </p:txBody>
      </p:sp>
      <p:sp>
        <p:nvSpPr>
          <p:cNvPr id="843778" name="Rectangle 2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altLang="en-US" dirty="0"/>
              <a:t>Advances in technology have defied all efforts to define the ultimate upper limit for magnetic disk storage.</a:t>
            </a:r>
          </a:p>
          <a:p>
            <a:pPr lvl="1"/>
            <a:r>
              <a:rPr lang="en-US" altLang="en-US" dirty="0"/>
              <a:t>In the 1970s, the upper limit was thought to be around 2MB/in</a:t>
            </a:r>
            <a:r>
              <a:rPr lang="en-US" altLang="en-US" baseline="30000" dirty="0"/>
              <a:t>2</a:t>
            </a:r>
            <a:r>
              <a:rPr lang="en-US" altLang="en-US" dirty="0"/>
              <a:t>.</a:t>
            </a:r>
          </a:p>
          <a:p>
            <a:pPr lvl="1"/>
            <a:r>
              <a:rPr lang="en-US" altLang="en-US" dirty="0"/>
              <a:t>Today’s disks commonly support 20GB/in</a:t>
            </a:r>
            <a:r>
              <a:rPr lang="en-US" altLang="en-US" baseline="30000" dirty="0"/>
              <a:t>2</a:t>
            </a:r>
            <a:r>
              <a:rPr lang="en-US" altLang="en-US" dirty="0"/>
              <a:t>.</a:t>
            </a:r>
          </a:p>
          <a:p>
            <a:r>
              <a:rPr lang="en-US" altLang="en-US" dirty="0"/>
              <a:t>Improvements have occurred in several different technologies including:</a:t>
            </a:r>
          </a:p>
          <a:p>
            <a:pPr lvl="1"/>
            <a:r>
              <a:rPr lang="en-US" altLang="en-US" dirty="0"/>
              <a:t>Materials science.</a:t>
            </a:r>
          </a:p>
          <a:p>
            <a:pPr lvl="1"/>
            <a:r>
              <a:rPr lang="en-US" altLang="en-US" dirty="0"/>
              <a:t>Magneto-optical recording heads.</a:t>
            </a:r>
          </a:p>
          <a:p>
            <a:pPr lvl="1"/>
            <a:r>
              <a:rPr lang="en-US" altLang="en-US" dirty="0"/>
              <a:t>Error correcting codes.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829" name="Rectangle 5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7.10 The Future of Data Storage (2 of 11)</a:t>
            </a:r>
          </a:p>
        </p:txBody>
      </p:sp>
      <p:sp>
        <p:nvSpPr>
          <p:cNvPr id="845826" name="Rectangle 2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altLang="en-US" dirty="0"/>
              <a:t>As data densities increase, bit cells consist of proportionately fewer magnetic grains.</a:t>
            </a:r>
          </a:p>
          <a:p>
            <a:r>
              <a:rPr lang="en-US" altLang="en-US" dirty="0"/>
              <a:t>There is a point at which there are too few grains to hold a value, and a 1 might spontaneously change to a 0, or vice versa.</a:t>
            </a:r>
          </a:p>
          <a:p>
            <a:r>
              <a:rPr lang="en-US" altLang="en-US" dirty="0"/>
              <a:t>This point is called the superparamagnetic limit.</a:t>
            </a:r>
          </a:p>
          <a:p>
            <a:pPr lvl="1"/>
            <a:r>
              <a:rPr lang="en-US" altLang="en-US" dirty="0"/>
              <a:t>In 2006, the superparamagnetic limit is thought to lie between 150GB/in</a:t>
            </a:r>
            <a:r>
              <a:rPr lang="en-US" altLang="en-US" baseline="30000" dirty="0"/>
              <a:t>2</a:t>
            </a:r>
            <a:r>
              <a:rPr lang="en-US" altLang="en-US" dirty="0"/>
              <a:t> and 200GB/in</a:t>
            </a:r>
            <a:r>
              <a:rPr lang="en-US" altLang="en-US" baseline="30000" dirty="0"/>
              <a:t>2</a:t>
            </a:r>
            <a:r>
              <a:rPr lang="en-US" altLang="en-US" dirty="0"/>
              <a:t>.</a:t>
            </a:r>
          </a:p>
          <a:p>
            <a:r>
              <a:rPr lang="en-US" altLang="en-US" dirty="0"/>
              <a:t>Even if this limit is wrong by a few orders of magnitude, the greatest gains in magnetic storage have probably already been realized.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877" name="Rectangle 5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7.10 The Future of Data Storage (3 of 11)</a:t>
            </a:r>
          </a:p>
        </p:txBody>
      </p:sp>
      <p:sp>
        <p:nvSpPr>
          <p:cNvPr id="847874" name="Rectangle 2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altLang="en-US" dirty="0"/>
              <a:t>Future exponential gains in data storage most likely will occur through the use of totally new technologies.</a:t>
            </a:r>
          </a:p>
          <a:p>
            <a:r>
              <a:rPr lang="en-US" altLang="en-US" dirty="0"/>
              <a:t>Research into finding suitable replacements for magnetic disks is taking place on several fronts.</a:t>
            </a:r>
          </a:p>
          <a:p>
            <a:r>
              <a:rPr lang="en-US" altLang="en-US" dirty="0"/>
              <a:t>Some of the more interesting technologies include:</a:t>
            </a:r>
          </a:p>
          <a:p>
            <a:pPr lvl="1"/>
            <a:r>
              <a:rPr lang="en-US" altLang="en-US" dirty="0"/>
              <a:t>Biological materials</a:t>
            </a:r>
          </a:p>
          <a:p>
            <a:pPr lvl="1"/>
            <a:r>
              <a:rPr lang="en-US" altLang="en-US" dirty="0"/>
              <a:t>Holographic systems		</a:t>
            </a:r>
            <a:endParaRPr lang="en-US" altLang="en-US" dirty="0">
              <a:sym typeface="Symbol"/>
            </a:endParaRPr>
          </a:p>
          <a:p>
            <a:pPr lvl="1"/>
            <a:r>
              <a:rPr lang="en-US" altLang="en-US" dirty="0"/>
              <a:t>Micro-electro-mechanical devices</a:t>
            </a:r>
          </a:p>
          <a:p>
            <a:pPr lvl="1"/>
            <a:r>
              <a:rPr lang="en-US" altLang="en-US" dirty="0"/>
              <a:t>Carbon nanotubes</a:t>
            </a:r>
          </a:p>
          <a:p>
            <a:pPr lvl="1"/>
            <a:r>
              <a:rPr lang="en-US" altLang="en-US" dirty="0"/>
              <a:t>Memristors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25" name="Rectangle 5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7.10 The Future of Data Storage (4 of 11)</a:t>
            </a:r>
          </a:p>
        </p:txBody>
      </p:sp>
      <p:sp>
        <p:nvSpPr>
          <p:cNvPr id="849922" name="Rectangle 2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altLang="en-US" dirty="0"/>
              <a:t>Present day biological data storage systems combine organic compounds such as proteins or oils with inorganic (magnetizable) substances.</a:t>
            </a:r>
          </a:p>
          <a:p>
            <a:r>
              <a:rPr lang="en-US" altLang="en-US" dirty="0"/>
              <a:t>Early prototypes have encouraged the expectation that densities of 1Tb/in</a:t>
            </a:r>
            <a:r>
              <a:rPr lang="en-US" altLang="en-US" baseline="30000" dirty="0"/>
              <a:t>2</a:t>
            </a:r>
            <a:r>
              <a:rPr lang="en-US" altLang="en-US" dirty="0"/>
              <a:t> are attainable.</a:t>
            </a:r>
          </a:p>
          <a:p>
            <a:r>
              <a:rPr lang="en-US" altLang="en-US" dirty="0"/>
              <a:t>Of course, the ultimate biological data storage medium is DNA.</a:t>
            </a:r>
          </a:p>
          <a:p>
            <a:pPr lvl="1"/>
            <a:r>
              <a:rPr lang="en-US" altLang="en-US" dirty="0"/>
              <a:t>Trillions of messages can be stored in a tiny strand of DNA.</a:t>
            </a:r>
          </a:p>
          <a:p>
            <a:r>
              <a:rPr lang="en-US" altLang="en-US" dirty="0"/>
              <a:t>Practical DNA-based data storage is most likely decades away.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984" name="Rectangle 16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7.10 The Future of Data Storage (5 of 11)</a:t>
            </a:r>
          </a:p>
        </p:txBody>
      </p:sp>
      <p:sp>
        <p:nvSpPr>
          <p:cNvPr id="851970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Holographic storage uses a pair of laser beams to etch a three-dimensional hologram onto a polymer medium.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9BE554-0980-064D-BB55-6C2D5A662C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3810000"/>
            <a:ext cx="4038600" cy="182880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024" name="Rectangle 8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7.10 The Future of Data Storage (6 of 11)</a:t>
            </a:r>
          </a:p>
        </p:txBody>
      </p:sp>
      <p:sp>
        <p:nvSpPr>
          <p:cNvPr id="854018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Data is retrieved by passing the reference beam through the hologram, thereby reproducing the original coded object beam.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0B03ADD-781E-1244-849B-DF4196C9BF9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18"/>
          <a:stretch/>
        </p:blipFill>
        <p:spPr>
          <a:xfrm>
            <a:off x="2743200" y="4267200"/>
            <a:ext cx="3667760" cy="134620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070" name="Rectangle 6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7.10 The Future of Data Storage (7 of 11)</a:t>
            </a:r>
          </a:p>
        </p:txBody>
      </p:sp>
      <p:sp>
        <p:nvSpPr>
          <p:cNvPr id="856066" name="Rectangle 2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altLang="en-US" dirty="0"/>
              <a:t>Because holograms are three-dimensional, tremendous data densities are possible.</a:t>
            </a:r>
          </a:p>
          <a:p>
            <a:r>
              <a:rPr lang="en-US" altLang="en-US" dirty="0"/>
              <a:t>Experimental systems have achieved over 30GB/in2, with transfer rates of around 1GBps.</a:t>
            </a:r>
          </a:p>
          <a:p>
            <a:r>
              <a:rPr lang="en-US" altLang="en-US" dirty="0"/>
              <a:t>In addition, holographic storage is content addressable.</a:t>
            </a:r>
          </a:p>
          <a:p>
            <a:pPr lvl="1"/>
            <a:r>
              <a:rPr lang="en-US" altLang="en-US" dirty="0"/>
              <a:t>This means that there is no need for a file directory on the disk. Accordingly, access time is reduced.</a:t>
            </a:r>
          </a:p>
          <a:p>
            <a:r>
              <a:rPr lang="en-US" altLang="en-US" dirty="0"/>
              <a:t>The major challenge is in finding an inexpensive, stable, rewriteable holographic medium.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118" name="Rectangle 6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7.10 The Future of Data Storage (8 of 11)</a:t>
            </a:r>
          </a:p>
        </p:txBody>
      </p:sp>
      <p:sp>
        <p:nvSpPr>
          <p:cNvPr id="858114" name="Rectangle 2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en-US" dirty="0"/>
              <a:t>Micro-electro-mechanical storage (MEMS) devices offer another promising approach to mass storage.</a:t>
            </a:r>
          </a:p>
          <a:p>
            <a:r>
              <a:rPr lang="en-US" altLang="en-US" dirty="0"/>
              <a:t>IBM’s Millipede is one such device.</a:t>
            </a:r>
          </a:p>
          <a:p>
            <a:r>
              <a:rPr lang="en-US" altLang="en-US" dirty="0"/>
              <a:t>Prototypes have achieved densities of 100GB/in</a:t>
            </a:r>
            <a:r>
              <a:rPr lang="en-US" altLang="en-US" baseline="30000" dirty="0"/>
              <a:t>2</a:t>
            </a:r>
            <a:r>
              <a:rPr lang="en-US" altLang="en-US" dirty="0"/>
              <a:t> with 1Tb/in</a:t>
            </a:r>
            <a:r>
              <a:rPr lang="en-US" altLang="en-US" baseline="30000" dirty="0"/>
              <a:t>2</a:t>
            </a:r>
            <a:r>
              <a:rPr lang="en-US" altLang="en-US" dirty="0"/>
              <a:t> expected as the technology is refined.</a:t>
            </a:r>
          </a:p>
          <a:p>
            <a:r>
              <a:rPr lang="en-US" altLang="en-US" dirty="0"/>
              <a:t>A photomicrograph of Millipede  is shown on the next slide.</a:t>
            </a:r>
          </a:p>
          <a:p>
            <a:endParaRPr lang="en-US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69" name="Rectangle 9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7.10 The Future of Data Storage (9 of 11)</a:t>
            </a:r>
          </a:p>
        </p:txBody>
      </p:sp>
      <p:sp>
        <p:nvSpPr>
          <p:cNvPr id="860162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Millipede consists of thousands of cantilevers that record a binary 1 by pressing a heated tip into a polymer substrate.</a:t>
            </a:r>
          </a:p>
        </p:txBody>
      </p:sp>
      <p:sp>
        <p:nvSpPr>
          <p:cNvPr id="860165" name="Text Box 5"/>
          <p:cNvSpPr txBox="1">
            <a:spLocks noChangeArrowheads="1"/>
          </p:cNvSpPr>
          <p:nvPr/>
        </p:nvSpPr>
        <p:spPr bwMode="auto">
          <a:xfrm>
            <a:off x="1143000" y="4038600"/>
            <a:ext cx="3200400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marL="406400" indent="-4064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5207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marL="342900" indent="-342900">
              <a:spcBef>
                <a:spcPct val="50000"/>
              </a:spcBef>
              <a:buFont typeface="Arial"/>
              <a:buChar char="•"/>
            </a:pPr>
            <a:r>
              <a:rPr lang="en-US" altLang="en-US" baseline="0" dirty="0">
                <a:latin typeface="Arial" charset="0"/>
              </a:rPr>
              <a:t>The tip reads a binary 1 when it dips into the imprint in the polymer.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848709-AAB2-724B-901F-FA98B6653E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00" y="3886200"/>
            <a:ext cx="2727739" cy="198120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69" name="Rectangle 9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7.10 The Future of Data Storage </a:t>
            </a:r>
            <a:br>
              <a:rPr lang="en-US" altLang="en-US" dirty="0"/>
            </a:br>
            <a:r>
              <a:rPr lang="en-US" altLang="en-US" dirty="0"/>
              <a:t>(10 of 11)</a:t>
            </a:r>
          </a:p>
        </p:txBody>
      </p:sp>
      <p:sp>
        <p:nvSpPr>
          <p:cNvPr id="860162" name="Rectangle 2"/>
          <p:cNvSpPr>
            <a:spLocks noGrp="1" noChangeArrowheads="1"/>
          </p:cNvSpPr>
          <p:nvPr>
            <p:ph idx="1"/>
          </p:nvPr>
        </p:nvSpPr>
        <p:spPr>
          <a:xfrm>
            <a:off x="685800" y="1981200"/>
            <a:ext cx="7772400" cy="3276600"/>
          </a:xfrm>
        </p:spPr>
        <p:txBody>
          <a:bodyPr>
            <a:normAutofit fontScale="92500" lnSpcReduction="10000"/>
          </a:bodyPr>
          <a:lstStyle/>
          <a:p>
            <a:r>
              <a:rPr lang="en-US" altLang="en-US" dirty="0"/>
              <a:t>CNTs are a cylindrical form of elemental carbon: The walls of the cylinders are one atom thick. </a:t>
            </a:r>
          </a:p>
          <a:p>
            <a:r>
              <a:rPr lang="en-US" altLang="en-US" dirty="0"/>
              <a:t>CNTs can act like switches, opening and closing to store bits.</a:t>
            </a:r>
          </a:p>
          <a:p>
            <a:r>
              <a:rPr lang="en-US" altLang="en-US" dirty="0"/>
              <a:t>Once “set” the CNT stays in place until a release voltage is applied.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EF82F3D-64B1-9248-A436-DB1E1357BF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5105400"/>
            <a:ext cx="5003800" cy="118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4194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640" name="Rectangle 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7.3 Amdahl’s Law (3 of 3)</a:t>
            </a:r>
          </a:p>
        </p:txBody>
      </p:sp>
      <p:sp>
        <p:nvSpPr>
          <p:cNvPr id="70963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altLang="en-US" dirty="0"/>
              <a:t>The processor option offers a 30% speedup:</a:t>
            </a:r>
          </a:p>
          <a:p>
            <a:endParaRPr lang="en-US" altLang="en-US" dirty="0"/>
          </a:p>
          <a:p>
            <a:endParaRPr lang="en-US" altLang="en-US" dirty="0"/>
          </a:p>
          <a:p>
            <a:r>
              <a:rPr lang="en-US" altLang="en-US" dirty="0"/>
              <a:t>And the disk drive option gives a 22% speedup:</a:t>
            </a:r>
          </a:p>
          <a:p>
            <a:endParaRPr lang="en-US" altLang="en-US" dirty="0"/>
          </a:p>
          <a:p>
            <a:endParaRPr lang="en-US" altLang="en-US" dirty="0"/>
          </a:p>
          <a:p>
            <a:r>
              <a:rPr lang="en-US" altLang="en-US" dirty="0"/>
              <a:t>Each 1% of improvement for the processor costs $333, and for the disk a 1% improvement costs $318.</a:t>
            </a:r>
          </a:p>
        </p:txBody>
      </p:sp>
      <p:sp>
        <p:nvSpPr>
          <p:cNvPr id="709638" name="Text Box 6"/>
          <p:cNvSpPr txBox="1">
            <a:spLocks noChangeArrowheads="1"/>
          </p:cNvSpPr>
          <p:nvPr/>
        </p:nvSpPr>
        <p:spPr bwMode="auto">
          <a:xfrm>
            <a:off x="1143000" y="5893713"/>
            <a:ext cx="6934200" cy="43088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algn="ctr"/>
            <a:r>
              <a:rPr lang="en-US" altLang="en-US" sz="2200" baseline="0" dirty="0">
                <a:solidFill>
                  <a:srgbClr val="000000"/>
                </a:solidFill>
                <a:latin typeface="Arial"/>
                <a:cs typeface="Arial"/>
              </a:rPr>
              <a:t>Should price/performance be your only concern? </a:t>
            </a:r>
            <a:endParaRPr lang="en-US" altLang="en-US" baseline="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582EB8-9920-4EC5-8889-0378EA582D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2473823"/>
            <a:ext cx="5334518" cy="6236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8B51A9C-66E2-4209-8308-8B7057B19C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3955364"/>
            <a:ext cx="5432078" cy="769036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69" name="Rectangle 9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7.10 The Future of Data Storage </a:t>
            </a:r>
            <a:br>
              <a:rPr lang="en-US" altLang="en-US" dirty="0"/>
            </a:br>
            <a:r>
              <a:rPr lang="en-US" altLang="en-US" dirty="0"/>
              <a:t>(11 of 11)</a:t>
            </a:r>
          </a:p>
        </p:txBody>
      </p:sp>
      <p:sp>
        <p:nvSpPr>
          <p:cNvPr id="860162" name="Rectangle 2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altLang="en-US" dirty="0"/>
              <a:t>Memristors  are electronic components that combine the properties of a resistor with memory. </a:t>
            </a:r>
          </a:p>
          <a:p>
            <a:r>
              <a:rPr lang="en-US" altLang="en-US" dirty="0"/>
              <a:t>Resistance to current flow can be controlled so that states of “high” and “low” store data bits. </a:t>
            </a:r>
          </a:p>
          <a:p>
            <a:r>
              <a:rPr lang="en-US" altLang="en-US" dirty="0"/>
              <a:t>Like CNTs, memristor memories are non-volatile, holding their state until certain threshold voltages are applied.</a:t>
            </a:r>
          </a:p>
          <a:p>
            <a:r>
              <a:rPr lang="en-US" altLang="en-US" dirty="0"/>
              <a:t>These non-volatile memories promise enormous energy savings and increased data access speeds in the very near future.</a:t>
            </a:r>
          </a:p>
        </p:txBody>
      </p:sp>
    </p:spTree>
    <p:extLst>
      <p:ext uri="{BB962C8B-B14F-4D97-AF65-F5344CB8AC3E}">
        <p14:creationId xmlns:p14="http://schemas.microsoft.com/office/powerpoint/2010/main" val="18548148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195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Conclusion (1 of 3)</a:t>
            </a:r>
          </a:p>
        </p:txBody>
      </p:sp>
      <p:sp>
        <p:nvSpPr>
          <p:cNvPr id="648194" name="Rectangle 2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en-US" dirty="0"/>
              <a:t>I/O systems are critical to the overall performance of a computer system.</a:t>
            </a:r>
          </a:p>
          <a:p>
            <a:r>
              <a:rPr lang="en-US" altLang="en-US" dirty="0"/>
              <a:t>Amdahl’s Law quantifies this assertion.</a:t>
            </a:r>
          </a:p>
          <a:p>
            <a:r>
              <a:rPr lang="en-US" altLang="en-US" dirty="0"/>
              <a:t>I/O systems consist of memory blocks, cabling, control circuitry, interfaces, and media.</a:t>
            </a:r>
          </a:p>
          <a:p>
            <a:r>
              <a:rPr lang="en-US" altLang="en-US" dirty="0"/>
              <a:t>I/O control methods include programmed I/O, interrupt-based I/O, DMA, and channel I/O.</a:t>
            </a:r>
          </a:p>
          <a:p>
            <a:r>
              <a:rPr lang="en-US" altLang="en-US" dirty="0"/>
              <a:t>Buses require control lines, a clock, and data lines. Timing diagrams specify operational details.</a:t>
            </a:r>
          </a:p>
          <a:p>
            <a:endParaRPr lang="en-US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05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Conclusion (2 of 3)</a:t>
            </a:r>
          </a:p>
        </p:txBody>
      </p:sp>
      <p:sp>
        <p:nvSpPr>
          <p:cNvPr id="819202" name="Rectangle 2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altLang="en-US" dirty="0"/>
              <a:t>Magnetic disk is the principal form of durable storage.</a:t>
            </a:r>
          </a:p>
          <a:p>
            <a:r>
              <a:rPr lang="en-US" altLang="en-US" dirty="0"/>
              <a:t>Disk performance metrics include seek time, rotational delay, and reliability estimates.</a:t>
            </a:r>
          </a:p>
          <a:p>
            <a:r>
              <a:rPr lang="en-US" altLang="en-US" dirty="0"/>
              <a:t>Enterprise SSDs save energy and provide improved data access for government and industry.</a:t>
            </a:r>
          </a:p>
          <a:p>
            <a:r>
              <a:rPr lang="en-US" altLang="en-US" dirty="0"/>
              <a:t>Optical disks provide long-term storage for large amounts of data, although access is slow.</a:t>
            </a:r>
          </a:p>
          <a:p>
            <a:r>
              <a:rPr lang="en-US" altLang="en-US" dirty="0"/>
              <a:t>Magnetic tape is also an archival medium sill widely used.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253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Conclusion (3 of 3)</a:t>
            </a:r>
          </a:p>
        </p:txBody>
      </p:sp>
      <p:sp>
        <p:nvSpPr>
          <p:cNvPr id="821250" name="Rectangle 2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altLang="en-US" dirty="0"/>
              <a:t>RAID gives disk systems improved performance and reliability. RAID 3 and RAID 5 are the most common.</a:t>
            </a:r>
          </a:p>
          <a:p>
            <a:r>
              <a:rPr lang="en-US" altLang="en-US" dirty="0"/>
              <a:t>RAID 6 and RAID DP protect against dual disk failure, but RAID DP offers better performance. </a:t>
            </a:r>
          </a:p>
          <a:p>
            <a:r>
              <a:rPr lang="en-US" altLang="en-US" dirty="0"/>
              <a:t>Any one of several new technologies including biological, holographic, CNT, memristor, or mechanical may someday replace magnetic disks.</a:t>
            </a:r>
          </a:p>
          <a:p>
            <a:r>
              <a:rPr lang="en-US" altLang="en-US" dirty="0"/>
              <a:t>The hardest part of data storage may be in locating the data after it’s stored.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6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7.4 I/O Architectures (1 of 16)</a:t>
            </a:r>
          </a:p>
        </p:txBody>
      </p:sp>
      <p:sp>
        <p:nvSpPr>
          <p:cNvPr id="71168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en-US" dirty="0"/>
              <a:t>We define input/output as a subsystem of components that moves coded data between external devices and a host system.</a:t>
            </a:r>
          </a:p>
          <a:p>
            <a:r>
              <a:rPr lang="en-US" altLang="en-US" dirty="0"/>
              <a:t>I/O subsystems include:</a:t>
            </a:r>
          </a:p>
          <a:p>
            <a:pPr lvl="1"/>
            <a:r>
              <a:rPr lang="en-US" altLang="en-US" dirty="0"/>
              <a:t>Blocks of main memory that are devoted to I/O functions.</a:t>
            </a:r>
          </a:p>
          <a:p>
            <a:pPr lvl="1"/>
            <a:r>
              <a:rPr lang="en-US" altLang="en-US" dirty="0"/>
              <a:t>Buses that move data into and out of the system. </a:t>
            </a:r>
          </a:p>
          <a:p>
            <a:pPr lvl="1"/>
            <a:r>
              <a:rPr lang="en-US" altLang="en-US" dirty="0"/>
              <a:t>Control modules in the host and in peripheral devices</a:t>
            </a:r>
          </a:p>
          <a:p>
            <a:pPr lvl="1"/>
            <a:r>
              <a:rPr lang="en-US" altLang="en-US" dirty="0"/>
              <a:t>Interfaces to external components such as keyboards and disks.</a:t>
            </a:r>
          </a:p>
          <a:p>
            <a:pPr lvl="1"/>
            <a:r>
              <a:rPr lang="en-US" altLang="en-US" dirty="0"/>
              <a:t>Cabling or communications links between the host system and its peripherals.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737" name="Rectangle 9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7.4 I/O Architectures (2 of 16)</a:t>
            </a:r>
          </a:p>
        </p:txBody>
      </p:sp>
      <p:sp>
        <p:nvSpPr>
          <p:cNvPr id="71373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This is a model I/O configuration.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512ADE-A86F-D549-BB53-F9FFF7489C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2743200"/>
            <a:ext cx="3835400" cy="312420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ECOA_Mstr.pot">
  <a:themeElements>
    <a:clrScheme name="ECOA_Mstr.po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ECOA_Mstr.pot">
      <a:majorFont>
        <a:latin typeface="Arial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 xmlns="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xmlns="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1500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2000" b="0" i="0" u="none" strike="noStrike" cap="none" normalizeH="0" baseline="30000" smtClean="0">
            <a:ln>
              <a:noFill/>
            </a:ln>
            <a:solidFill>
              <a:schemeClr val="tx1"/>
            </a:solidFill>
            <a:effectLst/>
            <a:latin typeface="Times New Roman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 xmlns="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xmlns="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1500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2000" b="0" i="0" u="none" strike="noStrike" cap="none" normalizeH="0" baseline="30000" smtClean="0">
            <a:ln>
              <a:noFill/>
            </a:ln>
            <a:solidFill>
              <a:schemeClr val="tx1"/>
            </a:solidFill>
            <a:effectLst/>
            <a:latin typeface="Times New Roman" charset="0"/>
          </a:defRPr>
        </a:defPPr>
      </a:lstStyle>
    </a:lnDef>
  </a:objectDefaults>
  <a:extraClrSchemeLst>
    <a:extraClrScheme>
      <a:clrScheme name="ECOA_Mstr.po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COA_Mstr.pot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COA_Mstr.pot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COA_Mstr.pot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COA_Mstr.pot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COA_Mstr.pot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COA_Mstr.pot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">
    <a:dk1>
      <a:srgbClr val="000000"/>
    </a:dk1>
    <a:lt1>
      <a:srgbClr val="D9F1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E9F7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10.xml><?xml version="1.0" encoding="utf-8"?>
<a:themeOverride xmlns:a="http://schemas.openxmlformats.org/drawingml/2006/main">
  <a:clrScheme name="">
    <a:dk1>
      <a:srgbClr val="000000"/>
    </a:dk1>
    <a:lt1>
      <a:srgbClr val="D9F1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E9F7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11.xml><?xml version="1.0" encoding="utf-8"?>
<a:themeOverride xmlns:a="http://schemas.openxmlformats.org/drawingml/2006/main">
  <a:clrScheme name="">
    <a:dk1>
      <a:srgbClr val="000000"/>
    </a:dk1>
    <a:lt1>
      <a:srgbClr val="D9F1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E9F7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12.xml><?xml version="1.0" encoding="utf-8"?>
<a:themeOverride xmlns:a="http://schemas.openxmlformats.org/drawingml/2006/main">
  <a:clrScheme name="">
    <a:dk1>
      <a:srgbClr val="000000"/>
    </a:dk1>
    <a:lt1>
      <a:srgbClr val="D9F1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E9F7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13.xml><?xml version="1.0" encoding="utf-8"?>
<a:themeOverride xmlns:a="http://schemas.openxmlformats.org/drawingml/2006/main">
  <a:clrScheme name="">
    <a:dk1>
      <a:srgbClr val="000000"/>
    </a:dk1>
    <a:lt1>
      <a:srgbClr val="D9F1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E9F7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14.xml><?xml version="1.0" encoding="utf-8"?>
<a:themeOverride xmlns:a="http://schemas.openxmlformats.org/drawingml/2006/main">
  <a:clrScheme name="">
    <a:dk1>
      <a:srgbClr val="000000"/>
    </a:dk1>
    <a:lt1>
      <a:srgbClr val="D9F1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E9F7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15.xml><?xml version="1.0" encoding="utf-8"?>
<a:themeOverride xmlns:a="http://schemas.openxmlformats.org/drawingml/2006/main">
  <a:clrScheme name="">
    <a:dk1>
      <a:srgbClr val="000000"/>
    </a:dk1>
    <a:lt1>
      <a:srgbClr val="D9F1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E9F7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16.xml><?xml version="1.0" encoding="utf-8"?>
<a:themeOverride xmlns:a="http://schemas.openxmlformats.org/drawingml/2006/main">
  <a:clrScheme name="">
    <a:dk1>
      <a:srgbClr val="000000"/>
    </a:dk1>
    <a:lt1>
      <a:srgbClr val="D9F1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E9F7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17.xml><?xml version="1.0" encoding="utf-8"?>
<a:themeOverride xmlns:a="http://schemas.openxmlformats.org/drawingml/2006/main">
  <a:clrScheme name="">
    <a:dk1>
      <a:srgbClr val="000000"/>
    </a:dk1>
    <a:lt1>
      <a:srgbClr val="D9F1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E9F7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18.xml><?xml version="1.0" encoding="utf-8"?>
<a:themeOverride xmlns:a="http://schemas.openxmlformats.org/drawingml/2006/main">
  <a:clrScheme name="">
    <a:dk1>
      <a:srgbClr val="000000"/>
    </a:dk1>
    <a:lt1>
      <a:srgbClr val="D9F1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E9F7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19.xml><?xml version="1.0" encoding="utf-8"?>
<a:themeOverride xmlns:a="http://schemas.openxmlformats.org/drawingml/2006/main">
  <a:clrScheme name="">
    <a:dk1>
      <a:srgbClr val="000000"/>
    </a:dk1>
    <a:lt1>
      <a:srgbClr val="D9F1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E9F7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2.xml><?xml version="1.0" encoding="utf-8"?>
<a:themeOverride xmlns:a="http://schemas.openxmlformats.org/drawingml/2006/main">
  <a:clrScheme name="">
    <a:dk1>
      <a:srgbClr val="000000"/>
    </a:dk1>
    <a:lt1>
      <a:srgbClr val="D9F1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E9F7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20.xml><?xml version="1.0" encoding="utf-8"?>
<a:themeOverride xmlns:a="http://schemas.openxmlformats.org/drawingml/2006/main">
  <a:clrScheme name="">
    <a:dk1>
      <a:srgbClr val="000000"/>
    </a:dk1>
    <a:lt1>
      <a:srgbClr val="D9F1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E9F7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21.xml><?xml version="1.0" encoding="utf-8"?>
<a:themeOverride xmlns:a="http://schemas.openxmlformats.org/drawingml/2006/main">
  <a:clrScheme name="">
    <a:dk1>
      <a:srgbClr val="000000"/>
    </a:dk1>
    <a:lt1>
      <a:srgbClr val="D9F1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E9F7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22.xml><?xml version="1.0" encoding="utf-8"?>
<a:themeOverride xmlns:a="http://schemas.openxmlformats.org/drawingml/2006/main">
  <a:clrScheme name="">
    <a:dk1>
      <a:srgbClr val="000000"/>
    </a:dk1>
    <a:lt1>
      <a:srgbClr val="D9F1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E9F7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23.xml><?xml version="1.0" encoding="utf-8"?>
<a:themeOverride xmlns:a="http://schemas.openxmlformats.org/drawingml/2006/main">
  <a:clrScheme name="">
    <a:dk1>
      <a:srgbClr val="000000"/>
    </a:dk1>
    <a:lt1>
      <a:srgbClr val="D9F1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E9F7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24.xml><?xml version="1.0" encoding="utf-8"?>
<a:themeOverride xmlns:a="http://schemas.openxmlformats.org/drawingml/2006/main">
  <a:clrScheme name="">
    <a:dk1>
      <a:srgbClr val="000000"/>
    </a:dk1>
    <a:lt1>
      <a:srgbClr val="D9F1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E9F7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25.xml><?xml version="1.0" encoding="utf-8"?>
<a:themeOverride xmlns:a="http://schemas.openxmlformats.org/drawingml/2006/main">
  <a:clrScheme name="">
    <a:dk1>
      <a:srgbClr val="000000"/>
    </a:dk1>
    <a:lt1>
      <a:srgbClr val="D9F1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E9F7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26.xml><?xml version="1.0" encoding="utf-8"?>
<a:themeOverride xmlns:a="http://schemas.openxmlformats.org/drawingml/2006/main">
  <a:clrScheme name="">
    <a:dk1>
      <a:srgbClr val="000000"/>
    </a:dk1>
    <a:lt1>
      <a:srgbClr val="D9F1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E9F7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27.xml><?xml version="1.0" encoding="utf-8"?>
<a:themeOverride xmlns:a="http://schemas.openxmlformats.org/drawingml/2006/main">
  <a:clrScheme name="">
    <a:dk1>
      <a:srgbClr val="000000"/>
    </a:dk1>
    <a:lt1>
      <a:srgbClr val="D9F1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E9F7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28.xml><?xml version="1.0" encoding="utf-8"?>
<a:themeOverride xmlns:a="http://schemas.openxmlformats.org/drawingml/2006/main">
  <a:clrScheme name="">
    <a:dk1>
      <a:srgbClr val="000000"/>
    </a:dk1>
    <a:lt1>
      <a:srgbClr val="D9F1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E9F7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29.xml><?xml version="1.0" encoding="utf-8"?>
<a:themeOverride xmlns:a="http://schemas.openxmlformats.org/drawingml/2006/main">
  <a:clrScheme name="">
    <a:dk1>
      <a:srgbClr val="000000"/>
    </a:dk1>
    <a:lt1>
      <a:srgbClr val="D9F1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E9F7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3.xml><?xml version="1.0" encoding="utf-8"?>
<a:themeOverride xmlns:a="http://schemas.openxmlformats.org/drawingml/2006/main">
  <a:clrScheme name="">
    <a:dk1>
      <a:srgbClr val="000000"/>
    </a:dk1>
    <a:lt1>
      <a:srgbClr val="D9F1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E9F7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30.xml><?xml version="1.0" encoding="utf-8"?>
<a:themeOverride xmlns:a="http://schemas.openxmlformats.org/drawingml/2006/main">
  <a:clrScheme name="">
    <a:dk1>
      <a:srgbClr val="000000"/>
    </a:dk1>
    <a:lt1>
      <a:srgbClr val="D9F1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E9F7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31.xml><?xml version="1.0" encoding="utf-8"?>
<a:themeOverride xmlns:a="http://schemas.openxmlformats.org/drawingml/2006/main">
  <a:clrScheme name="">
    <a:dk1>
      <a:srgbClr val="000000"/>
    </a:dk1>
    <a:lt1>
      <a:srgbClr val="D9F1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E9F7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32.xml><?xml version="1.0" encoding="utf-8"?>
<a:themeOverride xmlns:a="http://schemas.openxmlformats.org/drawingml/2006/main">
  <a:clrScheme name="">
    <a:dk1>
      <a:srgbClr val="000000"/>
    </a:dk1>
    <a:lt1>
      <a:srgbClr val="D9F1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E9F7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33.xml><?xml version="1.0" encoding="utf-8"?>
<a:themeOverride xmlns:a="http://schemas.openxmlformats.org/drawingml/2006/main">
  <a:clrScheme name="">
    <a:dk1>
      <a:srgbClr val="000000"/>
    </a:dk1>
    <a:lt1>
      <a:srgbClr val="D9F1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E9F7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34.xml><?xml version="1.0" encoding="utf-8"?>
<a:themeOverride xmlns:a="http://schemas.openxmlformats.org/drawingml/2006/main">
  <a:clrScheme name="">
    <a:dk1>
      <a:srgbClr val="000000"/>
    </a:dk1>
    <a:lt1>
      <a:srgbClr val="D9F1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E9F7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35.xml><?xml version="1.0" encoding="utf-8"?>
<a:themeOverride xmlns:a="http://schemas.openxmlformats.org/drawingml/2006/main">
  <a:clrScheme name="">
    <a:dk1>
      <a:srgbClr val="000000"/>
    </a:dk1>
    <a:lt1>
      <a:srgbClr val="D9F1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E9F7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36.xml><?xml version="1.0" encoding="utf-8"?>
<a:themeOverride xmlns:a="http://schemas.openxmlformats.org/drawingml/2006/main">
  <a:clrScheme name="">
    <a:dk1>
      <a:srgbClr val="000000"/>
    </a:dk1>
    <a:lt1>
      <a:srgbClr val="D9F1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E9F7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37.xml><?xml version="1.0" encoding="utf-8"?>
<a:themeOverride xmlns:a="http://schemas.openxmlformats.org/drawingml/2006/main">
  <a:clrScheme name="">
    <a:dk1>
      <a:srgbClr val="000000"/>
    </a:dk1>
    <a:lt1>
      <a:srgbClr val="D9F1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E9F7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38.xml><?xml version="1.0" encoding="utf-8"?>
<a:themeOverride xmlns:a="http://schemas.openxmlformats.org/drawingml/2006/main">
  <a:clrScheme name="">
    <a:dk1>
      <a:srgbClr val="000000"/>
    </a:dk1>
    <a:lt1>
      <a:srgbClr val="D9F1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E9F7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39.xml><?xml version="1.0" encoding="utf-8"?>
<a:themeOverride xmlns:a="http://schemas.openxmlformats.org/drawingml/2006/main">
  <a:clrScheme name="">
    <a:dk1>
      <a:srgbClr val="000000"/>
    </a:dk1>
    <a:lt1>
      <a:srgbClr val="D9F1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E9F7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4.xml><?xml version="1.0" encoding="utf-8"?>
<a:themeOverride xmlns:a="http://schemas.openxmlformats.org/drawingml/2006/main">
  <a:clrScheme name="">
    <a:dk1>
      <a:srgbClr val="000000"/>
    </a:dk1>
    <a:lt1>
      <a:srgbClr val="D9F1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E9F7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40.xml><?xml version="1.0" encoding="utf-8"?>
<a:themeOverride xmlns:a="http://schemas.openxmlformats.org/drawingml/2006/main">
  <a:clrScheme name="">
    <a:dk1>
      <a:srgbClr val="000000"/>
    </a:dk1>
    <a:lt1>
      <a:srgbClr val="D9F1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E9F7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41.xml><?xml version="1.0" encoding="utf-8"?>
<a:themeOverride xmlns:a="http://schemas.openxmlformats.org/drawingml/2006/main">
  <a:clrScheme name="">
    <a:dk1>
      <a:srgbClr val="000000"/>
    </a:dk1>
    <a:lt1>
      <a:srgbClr val="D9F1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E9F7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42.xml><?xml version="1.0" encoding="utf-8"?>
<a:themeOverride xmlns:a="http://schemas.openxmlformats.org/drawingml/2006/main">
  <a:clrScheme name="">
    <a:dk1>
      <a:srgbClr val="000000"/>
    </a:dk1>
    <a:lt1>
      <a:srgbClr val="D9F1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E9F7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43.xml><?xml version="1.0" encoding="utf-8"?>
<a:themeOverride xmlns:a="http://schemas.openxmlformats.org/drawingml/2006/main">
  <a:clrScheme name="">
    <a:dk1>
      <a:srgbClr val="000000"/>
    </a:dk1>
    <a:lt1>
      <a:srgbClr val="D9F1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E9F7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44.xml><?xml version="1.0" encoding="utf-8"?>
<a:themeOverride xmlns:a="http://schemas.openxmlformats.org/drawingml/2006/main">
  <a:clrScheme name="">
    <a:dk1>
      <a:srgbClr val="000000"/>
    </a:dk1>
    <a:lt1>
      <a:srgbClr val="D9F1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E9F7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45.xml><?xml version="1.0" encoding="utf-8"?>
<a:themeOverride xmlns:a="http://schemas.openxmlformats.org/drawingml/2006/main">
  <a:clrScheme name="">
    <a:dk1>
      <a:srgbClr val="000000"/>
    </a:dk1>
    <a:lt1>
      <a:srgbClr val="D9F1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E9F7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46.xml><?xml version="1.0" encoding="utf-8"?>
<a:themeOverride xmlns:a="http://schemas.openxmlformats.org/drawingml/2006/main">
  <a:clrScheme name="">
    <a:dk1>
      <a:srgbClr val="000000"/>
    </a:dk1>
    <a:lt1>
      <a:srgbClr val="D9F1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E9F7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47.xml><?xml version="1.0" encoding="utf-8"?>
<a:themeOverride xmlns:a="http://schemas.openxmlformats.org/drawingml/2006/main">
  <a:clrScheme name="">
    <a:dk1>
      <a:srgbClr val="000000"/>
    </a:dk1>
    <a:lt1>
      <a:srgbClr val="D9F1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E9F7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48.xml><?xml version="1.0" encoding="utf-8"?>
<a:themeOverride xmlns:a="http://schemas.openxmlformats.org/drawingml/2006/main">
  <a:clrScheme name="">
    <a:dk1>
      <a:srgbClr val="000000"/>
    </a:dk1>
    <a:lt1>
      <a:srgbClr val="D9F1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E9F7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49.xml><?xml version="1.0" encoding="utf-8"?>
<a:themeOverride xmlns:a="http://schemas.openxmlformats.org/drawingml/2006/main">
  <a:clrScheme name="">
    <a:dk1>
      <a:srgbClr val="000000"/>
    </a:dk1>
    <a:lt1>
      <a:srgbClr val="D9F1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E9F7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5.xml><?xml version="1.0" encoding="utf-8"?>
<a:themeOverride xmlns:a="http://schemas.openxmlformats.org/drawingml/2006/main">
  <a:clrScheme name="">
    <a:dk1>
      <a:srgbClr val="000000"/>
    </a:dk1>
    <a:lt1>
      <a:srgbClr val="D9F1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E9F7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50.xml><?xml version="1.0" encoding="utf-8"?>
<a:themeOverride xmlns:a="http://schemas.openxmlformats.org/drawingml/2006/main">
  <a:clrScheme name="">
    <a:dk1>
      <a:srgbClr val="000000"/>
    </a:dk1>
    <a:lt1>
      <a:srgbClr val="D9F1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E9F7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51.xml><?xml version="1.0" encoding="utf-8"?>
<a:themeOverride xmlns:a="http://schemas.openxmlformats.org/drawingml/2006/main">
  <a:clrScheme name="">
    <a:dk1>
      <a:srgbClr val="000000"/>
    </a:dk1>
    <a:lt1>
      <a:srgbClr val="D9F1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E9F7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52.xml><?xml version="1.0" encoding="utf-8"?>
<a:themeOverride xmlns:a="http://schemas.openxmlformats.org/drawingml/2006/main">
  <a:clrScheme name="">
    <a:dk1>
      <a:srgbClr val="000000"/>
    </a:dk1>
    <a:lt1>
      <a:srgbClr val="D9F1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E9F7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53.xml><?xml version="1.0" encoding="utf-8"?>
<a:themeOverride xmlns:a="http://schemas.openxmlformats.org/drawingml/2006/main">
  <a:clrScheme name="">
    <a:dk1>
      <a:srgbClr val="000000"/>
    </a:dk1>
    <a:lt1>
      <a:srgbClr val="D9F1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E9F7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54.xml><?xml version="1.0" encoding="utf-8"?>
<a:themeOverride xmlns:a="http://schemas.openxmlformats.org/drawingml/2006/main">
  <a:clrScheme name="">
    <a:dk1>
      <a:srgbClr val="000000"/>
    </a:dk1>
    <a:lt1>
      <a:srgbClr val="D9F1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E9F7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55.xml><?xml version="1.0" encoding="utf-8"?>
<a:themeOverride xmlns:a="http://schemas.openxmlformats.org/drawingml/2006/main">
  <a:clrScheme name="">
    <a:dk1>
      <a:srgbClr val="000000"/>
    </a:dk1>
    <a:lt1>
      <a:srgbClr val="D9F1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E9F7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56.xml><?xml version="1.0" encoding="utf-8"?>
<a:themeOverride xmlns:a="http://schemas.openxmlformats.org/drawingml/2006/main">
  <a:clrScheme name="">
    <a:dk1>
      <a:srgbClr val="000000"/>
    </a:dk1>
    <a:lt1>
      <a:srgbClr val="D9F1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E9F7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57.xml><?xml version="1.0" encoding="utf-8"?>
<a:themeOverride xmlns:a="http://schemas.openxmlformats.org/drawingml/2006/main">
  <a:clrScheme name="">
    <a:dk1>
      <a:srgbClr val="000000"/>
    </a:dk1>
    <a:lt1>
      <a:srgbClr val="D9F1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E9F7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58.xml><?xml version="1.0" encoding="utf-8"?>
<a:themeOverride xmlns:a="http://schemas.openxmlformats.org/drawingml/2006/main">
  <a:clrScheme name="">
    <a:dk1>
      <a:srgbClr val="000000"/>
    </a:dk1>
    <a:lt1>
      <a:srgbClr val="D9F1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E9F7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59.xml><?xml version="1.0" encoding="utf-8"?>
<a:themeOverride xmlns:a="http://schemas.openxmlformats.org/drawingml/2006/main">
  <a:clrScheme name="">
    <a:dk1>
      <a:srgbClr val="000000"/>
    </a:dk1>
    <a:lt1>
      <a:srgbClr val="D9F1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E9F7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6.xml><?xml version="1.0" encoding="utf-8"?>
<a:themeOverride xmlns:a="http://schemas.openxmlformats.org/drawingml/2006/main">
  <a:clrScheme name="">
    <a:dk1>
      <a:srgbClr val="000000"/>
    </a:dk1>
    <a:lt1>
      <a:srgbClr val="D9F1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E9F7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60.xml><?xml version="1.0" encoding="utf-8"?>
<a:themeOverride xmlns:a="http://schemas.openxmlformats.org/drawingml/2006/main">
  <a:clrScheme name="">
    <a:dk1>
      <a:srgbClr val="000000"/>
    </a:dk1>
    <a:lt1>
      <a:srgbClr val="D9F1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E9F7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61.xml><?xml version="1.0" encoding="utf-8"?>
<a:themeOverride xmlns:a="http://schemas.openxmlformats.org/drawingml/2006/main">
  <a:clrScheme name="">
    <a:dk1>
      <a:srgbClr val="000000"/>
    </a:dk1>
    <a:lt1>
      <a:srgbClr val="D9F1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E9F7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62.xml><?xml version="1.0" encoding="utf-8"?>
<a:themeOverride xmlns:a="http://schemas.openxmlformats.org/drawingml/2006/main">
  <a:clrScheme name="">
    <a:dk1>
      <a:srgbClr val="000000"/>
    </a:dk1>
    <a:lt1>
      <a:srgbClr val="D9F1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E9F7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63.xml><?xml version="1.0" encoding="utf-8"?>
<a:themeOverride xmlns:a="http://schemas.openxmlformats.org/drawingml/2006/main">
  <a:clrScheme name="">
    <a:dk1>
      <a:srgbClr val="000000"/>
    </a:dk1>
    <a:lt1>
      <a:srgbClr val="D9F1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E9F7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64.xml><?xml version="1.0" encoding="utf-8"?>
<a:themeOverride xmlns:a="http://schemas.openxmlformats.org/drawingml/2006/main">
  <a:clrScheme name="">
    <a:dk1>
      <a:srgbClr val="000000"/>
    </a:dk1>
    <a:lt1>
      <a:srgbClr val="D9F1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E9F7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65.xml><?xml version="1.0" encoding="utf-8"?>
<a:themeOverride xmlns:a="http://schemas.openxmlformats.org/drawingml/2006/main">
  <a:clrScheme name="">
    <a:dk1>
      <a:srgbClr val="000000"/>
    </a:dk1>
    <a:lt1>
      <a:srgbClr val="D9F1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E9F7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66.xml><?xml version="1.0" encoding="utf-8"?>
<a:themeOverride xmlns:a="http://schemas.openxmlformats.org/drawingml/2006/main">
  <a:clrScheme name="">
    <a:dk1>
      <a:srgbClr val="000000"/>
    </a:dk1>
    <a:lt1>
      <a:srgbClr val="D9F1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E9F7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67.xml><?xml version="1.0" encoding="utf-8"?>
<a:themeOverride xmlns:a="http://schemas.openxmlformats.org/drawingml/2006/main">
  <a:clrScheme name="">
    <a:dk1>
      <a:srgbClr val="000000"/>
    </a:dk1>
    <a:lt1>
      <a:srgbClr val="D9F1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E9F7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68.xml><?xml version="1.0" encoding="utf-8"?>
<a:themeOverride xmlns:a="http://schemas.openxmlformats.org/drawingml/2006/main">
  <a:clrScheme name="">
    <a:dk1>
      <a:srgbClr val="000000"/>
    </a:dk1>
    <a:lt1>
      <a:srgbClr val="D9F1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E9F7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69.xml><?xml version="1.0" encoding="utf-8"?>
<a:themeOverride xmlns:a="http://schemas.openxmlformats.org/drawingml/2006/main">
  <a:clrScheme name="">
    <a:dk1>
      <a:srgbClr val="000000"/>
    </a:dk1>
    <a:lt1>
      <a:srgbClr val="D9F1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E9F7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7.xml><?xml version="1.0" encoding="utf-8"?>
<a:themeOverride xmlns:a="http://schemas.openxmlformats.org/drawingml/2006/main">
  <a:clrScheme name="">
    <a:dk1>
      <a:srgbClr val="000000"/>
    </a:dk1>
    <a:lt1>
      <a:srgbClr val="D9F1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E9F7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70.xml><?xml version="1.0" encoding="utf-8"?>
<a:themeOverride xmlns:a="http://schemas.openxmlformats.org/drawingml/2006/main">
  <a:clrScheme name="">
    <a:dk1>
      <a:srgbClr val="000000"/>
    </a:dk1>
    <a:lt1>
      <a:srgbClr val="D9F1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E9F7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8.xml><?xml version="1.0" encoding="utf-8"?>
<a:themeOverride xmlns:a="http://schemas.openxmlformats.org/drawingml/2006/main">
  <a:clrScheme name="">
    <a:dk1>
      <a:srgbClr val="000000"/>
    </a:dk1>
    <a:lt1>
      <a:srgbClr val="D9F1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E9F7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9.xml><?xml version="1.0" encoding="utf-8"?>
<a:themeOverride xmlns:a="http://schemas.openxmlformats.org/drawingml/2006/main">
  <a:clrScheme name="">
    <a:dk1>
      <a:srgbClr val="000000"/>
    </a:dk1>
    <a:lt1>
      <a:srgbClr val="D9F1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E9F7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C:\Program Files\Microsoft Office\Templates\ECOA_Mstr.pot</Template>
  <TotalTime>9429</TotalTime>
  <Words>4827</Words>
  <Application>Microsoft Macintosh PowerPoint</Application>
  <PresentationFormat>On-screen Show (4:3)</PresentationFormat>
  <Paragraphs>462</Paragraphs>
  <Slides>73</Slides>
  <Notes>70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73</vt:i4>
      </vt:variant>
    </vt:vector>
  </HeadingPairs>
  <TitlesOfParts>
    <vt:vector size="78" baseType="lpstr">
      <vt:lpstr>Arial</vt:lpstr>
      <vt:lpstr>Calibri</vt:lpstr>
      <vt:lpstr>Symbol</vt:lpstr>
      <vt:lpstr>Times New Roman</vt:lpstr>
      <vt:lpstr>ECOA_Mstr.pot</vt:lpstr>
      <vt:lpstr>Chapter 7</vt:lpstr>
      <vt:lpstr>Objectives</vt:lpstr>
      <vt:lpstr>7.1 Introduction</vt:lpstr>
      <vt:lpstr>7.2 I/O and Performance</vt:lpstr>
      <vt:lpstr>7.3 Amdahl’s Law (1 of 3)</vt:lpstr>
      <vt:lpstr>7.3 Amdahl’s Law (2 of 3)</vt:lpstr>
      <vt:lpstr>7.3 Amdahl’s Law (3 of 3)</vt:lpstr>
      <vt:lpstr>7.4 I/O Architectures (1 of 16)</vt:lpstr>
      <vt:lpstr>7.4 I/O Architectures (2 of 16)</vt:lpstr>
      <vt:lpstr>7.4 I/O Architectures (3 of 16)</vt:lpstr>
      <vt:lpstr>7.4 I/O Architectures (4 of 16)</vt:lpstr>
      <vt:lpstr>7.4 I/O Architectures (5 of 16)</vt:lpstr>
      <vt:lpstr>7.4 I/O Architectures (6 of 16)  </vt:lpstr>
      <vt:lpstr>7.4 I/O Architectures (7 of 16)</vt:lpstr>
      <vt:lpstr>7.4 I/O Architectures (8 of 16)</vt:lpstr>
      <vt:lpstr>7.4 I/O Architectures (9 of 16) </vt:lpstr>
      <vt:lpstr>7.4 I/O Architectures (10 of 16)</vt:lpstr>
      <vt:lpstr>7.4 I/O Architectures (11 of 16)</vt:lpstr>
      <vt:lpstr>7.4 I/O Architectures (12 of 16)</vt:lpstr>
      <vt:lpstr>7.4 I/O Architectures (13 of 16)</vt:lpstr>
      <vt:lpstr>7.4 I/O Architectures (14 of 16)</vt:lpstr>
      <vt:lpstr>7.4 I/O Architectures (15 of 16)</vt:lpstr>
      <vt:lpstr>7.4 I/O Architectures (16 of 16)</vt:lpstr>
      <vt:lpstr>7.5 Data Transmission Modes  (1 of 2)</vt:lpstr>
      <vt:lpstr>7.5 Data Transmission Modes  (2 of 2)</vt:lpstr>
      <vt:lpstr>7.6 Disk Technology</vt:lpstr>
      <vt:lpstr>7.6.1 Rigid Disk Drives (1 of 6)</vt:lpstr>
      <vt:lpstr>7.6.1 Rigid Disk Drives (2 of 6)</vt:lpstr>
      <vt:lpstr>7.6.1 Rigid Disk Drives (3 of 6)</vt:lpstr>
      <vt:lpstr>7.6.1 Rigid Disk Drives (4 of 6)</vt:lpstr>
      <vt:lpstr>7.6.1 Rigid Disk Drives (5 of 6)</vt:lpstr>
      <vt:lpstr>7.6.1 Rigid Disk Drives (6 of 6)</vt:lpstr>
      <vt:lpstr>7.6.2 Solid State Drives (1 of 3)</vt:lpstr>
      <vt:lpstr>7.6.2 Solid State Drives (2 of 3)</vt:lpstr>
      <vt:lpstr>7.6.2 Solid State Drives (3 of 3)</vt:lpstr>
      <vt:lpstr>7.7 Optical Disks (1 of 7)</vt:lpstr>
      <vt:lpstr>7.7 Optical Disks (2 of 7)</vt:lpstr>
      <vt:lpstr>7.7 Optical Disks (3 of 7)</vt:lpstr>
      <vt:lpstr>7.7 Optical Disks (4 of 7)</vt:lpstr>
      <vt:lpstr>7.7 Optical Disks (5 of 7)</vt:lpstr>
      <vt:lpstr>7.7 Optical Disks (6 of 7)</vt:lpstr>
      <vt:lpstr>7.7 Optical Disks (7 of 7)</vt:lpstr>
      <vt:lpstr>7.8 Magnetic Tape (1 of 6)</vt:lpstr>
      <vt:lpstr>7.8 Magnetic Tape (2 of 6)</vt:lpstr>
      <vt:lpstr>7.8 Magnetic Tape (3 of 6)</vt:lpstr>
      <vt:lpstr>7.8 Magnetic Tape (4 of 6)</vt:lpstr>
      <vt:lpstr>7.8 Magnetic Tape (5 of 6)</vt:lpstr>
      <vt:lpstr>7.8 Magnetic Tape (6 of 6)</vt:lpstr>
      <vt:lpstr>7.9 RAID (1 of 11)</vt:lpstr>
      <vt:lpstr>7.9 RAID (2 of 11)</vt:lpstr>
      <vt:lpstr>7.9 RAID (3 of 11)</vt:lpstr>
      <vt:lpstr>7.9 RAID (4 of 11)</vt:lpstr>
      <vt:lpstr>7.9 RAID (5 of 11)</vt:lpstr>
      <vt:lpstr>7.9 RAID (6 of 11)</vt:lpstr>
      <vt:lpstr>7.9 RAID (7 of 11)</vt:lpstr>
      <vt:lpstr>7.9 RAID (8 of 11)</vt:lpstr>
      <vt:lpstr>7.9 RAID (9 of 11)</vt:lpstr>
      <vt:lpstr>7.9 RAID (10 of 11)</vt:lpstr>
      <vt:lpstr>7.9 RAID (11 of 11)</vt:lpstr>
      <vt:lpstr>7.10 The Future of Data Storage (1 of 11)</vt:lpstr>
      <vt:lpstr>7.10 The Future of Data Storage (2 of 11)</vt:lpstr>
      <vt:lpstr>7.10 The Future of Data Storage (3 of 11)</vt:lpstr>
      <vt:lpstr>7.10 The Future of Data Storage (4 of 11)</vt:lpstr>
      <vt:lpstr>7.10 The Future of Data Storage (5 of 11)</vt:lpstr>
      <vt:lpstr>7.10 The Future of Data Storage (6 of 11)</vt:lpstr>
      <vt:lpstr>7.10 The Future of Data Storage (7 of 11)</vt:lpstr>
      <vt:lpstr>7.10 The Future of Data Storage (8 of 11)</vt:lpstr>
      <vt:lpstr>7.10 The Future of Data Storage (9 of 11)</vt:lpstr>
      <vt:lpstr>7.10 The Future of Data Storage  (10 of 11)</vt:lpstr>
      <vt:lpstr>7.10 The Future of Data Storage  (11 of 11)</vt:lpstr>
      <vt:lpstr>Conclusion (1 of 3)</vt:lpstr>
      <vt:lpstr>Conclusion (2 of 3)</vt:lpstr>
      <vt:lpstr>Conclusion (3 of 3)</vt:lpstr>
    </vt:vector>
  </TitlesOfParts>
  <LinksUpToDate>false</LinksUpToDate>
  <SharedDoc>false</SharedDoc>
  <HyperlinksChanged>false</HyperlinksChanged>
  <AppVersion>16.0009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7</dc:title>
  <dc:creator>Null &amp; Lobur</dc:creator>
  <cp:lastModifiedBy>Jessica deMartin</cp:lastModifiedBy>
  <cp:revision>518</cp:revision>
  <dcterms:created xsi:type="dcterms:W3CDTF">2002-11-19T23:57:00Z</dcterms:created>
  <dcterms:modified xsi:type="dcterms:W3CDTF">2018-03-19T14:19:28Z</dcterms:modified>
</cp:coreProperties>
</file>